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8.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9.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5"/>
  </p:handoutMasterIdLst>
  <p:sldIdLst>
    <p:sldId id="473" r:id="rId5"/>
    <p:sldId id="422" r:id="rId6"/>
    <p:sldId id="389" r:id="rId7"/>
    <p:sldId id="397" r:id="rId8"/>
    <p:sldId id="409" r:id="rId9"/>
    <p:sldId id="463" r:id="rId10"/>
    <p:sldId id="391" r:id="rId11"/>
    <p:sldId id="393" r:id="rId12"/>
    <p:sldId id="400" r:id="rId13"/>
    <p:sldId id="395" r:id="rId14"/>
    <p:sldId id="404" r:id="rId15"/>
    <p:sldId id="467" r:id="rId16"/>
    <p:sldId id="471" r:id="rId17"/>
    <p:sldId id="465" r:id="rId18"/>
    <p:sldId id="431" r:id="rId19"/>
    <p:sldId id="432" r:id="rId20"/>
    <p:sldId id="438" r:id="rId21"/>
    <p:sldId id="439" r:id="rId22"/>
    <p:sldId id="440" r:id="rId23"/>
    <p:sldId id="442" r:id="rId2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8000"/>
    <a:srgbClr val="954F72"/>
    <a:srgbClr val="F7931E"/>
    <a:srgbClr val="D2DEE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03"/>
  </p:normalViewPr>
  <p:slideViewPr>
    <p:cSldViewPr snapToGrid="0" snapToObjects="1">
      <p:cViewPr varScale="1">
        <p:scale>
          <a:sx n="104" d="100"/>
          <a:sy n="104" d="100"/>
        </p:scale>
        <p:origin x="846" y="1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rvfstv1.ad.assind.it\EDIM\FINANZA\Questionario%20credito\Plenaria%20banche%202025\Dati%20statistici%20B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rvfstv1.ad.assind.it\EDIM\FINANZA\Questionario%20credito\FinMonitor\Dati%20statistici%20Questionar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srvfstv1.ad.assind.it\EDIM\FINANZA\Questionario%20credito\FinMonitor\Dati%20statistici%20BI%20e%20BCE%20mercato%20del%20credit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vfstv1.ad.assind.it\EDIM\FINANZA\Questionario%20credito\Plenaria%20banche%202025\Dati%20statistici%20B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rvfstv1.ad.assind.it\EDIM\FINANZA\Questionario%20credito\Plenaria%20banche%202025\Dati%20statistici%20B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rvfstv1.ad.assind.it\EDIM\FINANZA\Questionario%20credito\FinMonitor\Dati%20statistici%20Questionar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rvfstv1.ad.assind.it\EDIM\FINANZA\Questionario%20credito\FinMonitor\Dati%20statistici%20Questionar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rvfstv1.ad.assind.it\EDIM\FINANZA\Questionario%20credito\FinMonitor\Dati%20statistici%20Questionar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01528735549054E-2"/>
          <c:y val="0.11407918649348234"/>
          <c:w val="0.89110939721863192"/>
          <c:h val="0.67915251633563556"/>
        </c:manualLayout>
      </c:layout>
      <c:lineChart>
        <c:grouping val="standard"/>
        <c:varyColors val="0"/>
        <c:ser>
          <c:idx val="1"/>
          <c:order val="0"/>
          <c:tx>
            <c:v>Totale</c:v>
          </c:tx>
          <c:spPr>
            <a:ln w="28575" cap="rnd">
              <a:solidFill>
                <a:schemeClr val="accent2"/>
              </a:solidFill>
              <a:round/>
            </a:ln>
            <a:effectLst/>
          </c:spPr>
          <c:marker>
            <c:symbol val="none"/>
          </c:marker>
          <c:cat>
            <c:strRef>
              <c:f>Prospetto!$A$8:$B$61</c:f>
              <c:strCache>
                <c:ptCount val="54"/>
                <c:pt idx="0">
                  <c:v>06/2011</c:v>
                </c:pt>
                <c:pt idx="1">
                  <c:v>09/2011</c:v>
                </c:pt>
                <c:pt idx="2">
                  <c:v>12/2011</c:v>
                </c:pt>
                <c:pt idx="3">
                  <c:v>03/2012</c:v>
                </c:pt>
                <c:pt idx="4">
                  <c:v>06/2012</c:v>
                </c:pt>
                <c:pt idx="5">
                  <c:v>09/2012</c:v>
                </c:pt>
                <c:pt idx="6">
                  <c:v>12/2012</c:v>
                </c:pt>
                <c:pt idx="7">
                  <c:v>03/2013</c:v>
                </c:pt>
                <c:pt idx="8">
                  <c:v>06/2013</c:v>
                </c:pt>
                <c:pt idx="9">
                  <c:v>09/2013</c:v>
                </c:pt>
                <c:pt idx="10">
                  <c:v>12/2013</c:v>
                </c:pt>
                <c:pt idx="11">
                  <c:v>03/2014</c:v>
                </c:pt>
                <c:pt idx="12">
                  <c:v>06/2014</c:v>
                </c:pt>
                <c:pt idx="13">
                  <c:v>09/2014</c:v>
                </c:pt>
                <c:pt idx="14">
                  <c:v>12/2014</c:v>
                </c:pt>
                <c:pt idx="15">
                  <c:v>03/2015</c:v>
                </c:pt>
                <c:pt idx="16">
                  <c:v>06/2015</c:v>
                </c:pt>
                <c:pt idx="17">
                  <c:v>09/2015</c:v>
                </c:pt>
                <c:pt idx="18">
                  <c:v>12/2015</c:v>
                </c:pt>
                <c:pt idx="19">
                  <c:v>03/2016</c:v>
                </c:pt>
                <c:pt idx="20">
                  <c:v>06/2016</c:v>
                </c:pt>
                <c:pt idx="21">
                  <c:v>09/2016</c:v>
                </c:pt>
                <c:pt idx="22">
                  <c:v>12/2016</c:v>
                </c:pt>
                <c:pt idx="23">
                  <c:v>03/2017</c:v>
                </c:pt>
                <c:pt idx="24">
                  <c:v>06/2017</c:v>
                </c:pt>
                <c:pt idx="25">
                  <c:v>09/2017</c:v>
                </c:pt>
                <c:pt idx="26">
                  <c:v>12/2017</c:v>
                </c:pt>
                <c:pt idx="27">
                  <c:v>03/2018</c:v>
                </c:pt>
                <c:pt idx="28">
                  <c:v>06/2018</c:v>
                </c:pt>
                <c:pt idx="29">
                  <c:v>09/2018</c:v>
                </c:pt>
                <c:pt idx="30">
                  <c:v>12/2018</c:v>
                </c:pt>
                <c:pt idx="31">
                  <c:v>03/2019</c:v>
                </c:pt>
                <c:pt idx="32">
                  <c:v>06/2019</c:v>
                </c:pt>
                <c:pt idx="33">
                  <c:v>09/2019</c:v>
                </c:pt>
                <c:pt idx="34">
                  <c:v>12/2019</c:v>
                </c:pt>
                <c:pt idx="35">
                  <c:v>03/2020</c:v>
                </c:pt>
                <c:pt idx="36">
                  <c:v>06/2020</c:v>
                </c:pt>
                <c:pt idx="37">
                  <c:v>09/2020</c:v>
                </c:pt>
                <c:pt idx="38">
                  <c:v>12/2020</c:v>
                </c:pt>
                <c:pt idx="39">
                  <c:v>03/2021</c:v>
                </c:pt>
                <c:pt idx="40">
                  <c:v>06/2021</c:v>
                </c:pt>
                <c:pt idx="41">
                  <c:v>09/2021</c:v>
                </c:pt>
                <c:pt idx="42">
                  <c:v>12/2021</c:v>
                </c:pt>
                <c:pt idx="43">
                  <c:v>03/2022</c:v>
                </c:pt>
                <c:pt idx="44">
                  <c:v>06/2022</c:v>
                </c:pt>
                <c:pt idx="45">
                  <c:v>09/2022</c:v>
                </c:pt>
                <c:pt idx="46">
                  <c:v>12/2022</c:v>
                </c:pt>
                <c:pt idx="47">
                  <c:v>03/2023</c:v>
                </c:pt>
                <c:pt idx="48">
                  <c:v>06/2023</c:v>
                </c:pt>
                <c:pt idx="49">
                  <c:v>09/2023</c:v>
                </c:pt>
                <c:pt idx="50">
                  <c:v>12/2023</c:v>
                </c:pt>
                <c:pt idx="51">
                  <c:v>03/2024</c:v>
                </c:pt>
                <c:pt idx="52">
                  <c:v>06/2024</c:v>
                </c:pt>
                <c:pt idx="53">
                  <c:v>09/2024</c:v>
                </c:pt>
              </c:strCache>
            </c:strRef>
          </c:cat>
          <c:val>
            <c:numRef>
              <c:f>Prospetto!$X$8:$X$61</c:f>
              <c:numCache>
                <c:formatCode>#,##0.###################</c:formatCode>
                <c:ptCount val="54"/>
                <c:pt idx="0">
                  <c:v>1196358052</c:v>
                </c:pt>
                <c:pt idx="1">
                  <c:v>1201897105</c:v>
                </c:pt>
                <c:pt idx="2">
                  <c:v>1184923629</c:v>
                </c:pt>
                <c:pt idx="3">
                  <c:v>1171457144</c:v>
                </c:pt>
                <c:pt idx="4">
                  <c:v>1167665086</c:v>
                </c:pt>
                <c:pt idx="5">
                  <c:v>1151189823</c:v>
                </c:pt>
                <c:pt idx="6">
                  <c:v>1145945194</c:v>
                </c:pt>
                <c:pt idx="7">
                  <c:v>1132332831</c:v>
                </c:pt>
                <c:pt idx="8">
                  <c:v>1115017254</c:v>
                </c:pt>
                <c:pt idx="9">
                  <c:v>1102722178</c:v>
                </c:pt>
                <c:pt idx="10">
                  <c:v>1085876725</c:v>
                </c:pt>
                <c:pt idx="11">
                  <c:v>1104850417</c:v>
                </c:pt>
                <c:pt idx="12">
                  <c:v>1095818388</c:v>
                </c:pt>
                <c:pt idx="13">
                  <c:v>1090607273</c:v>
                </c:pt>
                <c:pt idx="14">
                  <c:v>1073158359</c:v>
                </c:pt>
                <c:pt idx="15">
                  <c:v>1074492098</c:v>
                </c:pt>
                <c:pt idx="16">
                  <c:v>1074894498</c:v>
                </c:pt>
                <c:pt idx="17">
                  <c:v>1065371946</c:v>
                </c:pt>
                <c:pt idx="18">
                  <c:v>1052989405</c:v>
                </c:pt>
                <c:pt idx="19">
                  <c:v>1044681977</c:v>
                </c:pt>
                <c:pt idx="20">
                  <c:v>1045884460</c:v>
                </c:pt>
                <c:pt idx="21">
                  <c:v>1035342872</c:v>
                </c:pt>
                <c:pt idx="22">
                  <c:v>1025090079</c:v>
                </c:pt>
                <c:pt idx="23">
                  <c:v>1026117064</c:v>
                </c:pt>
                <c:pt idx="24">
                  <c:v>1007334062</c:v>
                </c:pt>
                <c:pt idx="25">
                  <c:v>968322699</c:v>
                </c:pt>
                <c:pt idx="26">
                  <c:v>963193748</c:v>
                </c:pt>
                <c:pt idx="27">
                  <c:v>967657412</c:v>
                </c:pt>
                <c:pt idx="28">
                  <c:v>931959484.99999988</c:v>
                </c:pt>
                <c:pt idx="29">
                  <c:v>919022487.99999988</c:v>
                </c:pt>
                <c:pt idx="30">
                  <c:v>896109743</c:v>
                </c:pt>
                <c:pt idx="31">
                  <c:v>878589279</c:v>
                </c:pt>
                <c:pt idx="32">
                  <c:v>869957718</c:v>
                </c:pt>
                <c:pt idx="33">
                  <c:v>855869403</c:v>
                </c:pt>
                <c:pt idx="34">
                  <c:v>836632847</c:v>
                </c:pt>
                <c:pt idx="35">
                  <c:v>854549134</c:v>
                </c:pt>
                <c:pt idx="36">
                  <c:v>874518707</c:v>
                </c:pt>
                <c:pt idx="37">
                  <c:v>888682063.00000012</c:v>
                </c:pt>
                <c:pt idx="38">
                  <c:v>879320003.99999988</c:v>
                </c:pt>
                <c:pt idx="39">
                  <c:v>886495017</c:v>
                </c:pt>
                <c:pt idx="40">
                  <c:v>879605984.00000012</c:v>
                </c:pt>
                <c:pt idx="41">
                  <c:v>868634806</c:v>
                </c:pt>
                <c:pt idx="42">
                  <c:v>872466499</c:v>
                </c:pt>
                <c:pt idx="43">
                  <c:v>876413490</c:v>
                </c:pt>
                <c:pt idx="44">
                  <c:v>877424117.99999988</c:v>
                </c:pt>
                <c:pt idx="45">
                  <c:v>881062156.99999988</c:v>
                </c:pt>
                <c:pt idx="46">
                  <c:v>847201702</c:v>
                </c:pt>
                <c:pt idx="47">
                  <c:v>839966634.00000012</c:v>
                </c:pt>
                <c:pt idx="48">
                  <c:v>827803742.99999988</c:v>
                </c:pt>
                <c:pt idx="49">
                  <c:v>806301189.00000012</c:v>
                </c:pt>
                <c:pt idx="50">
                  <c:v>800927359</c:v>
                </c:pt>
                <c:pt idx="51">
                  <c:v>792645769.00000012</c:v>
                </c:pt>
                <c:pt idx="52">
                  <c:v>785623239</c:v>
                </c:pt>
                <c:pt idx="53">
                  <c:v>772134991</c:v>
                </c:pt>
              </c:numCache>
            </c:numRef>
          </c:val>
          <c:smooth val="0"/>
          <c:extLst>
            <c:ext xmlns:c16="http://schemas.microsoft.com/office/drawing/2014/chart" uri="{C3380CC4-5D6E-409C-BE32-E72D297353CC}">
              <c16:uniqueId val="{00000000-CE46-47DE-A6FF-0BCCF919B316}"/>
            </c:ext>
          </c:extLst>
        </c:ser>
        <c:ser>
          <c:idx val="3"/>
          <c:order val="1"/>
          <c:tx>
            <c:v>Servizi</c:v>
          </c:tx>
          <c:spPr>
            <a:ln w="28575" cap="rnd">
              <a:solidFill>
                <a:schemeClr val="accent6"/>
              </a:solidFill>
              <a:round/>
            </a:ln>
            <a:effectLst/>
          </c:spPr>
          <c:marker>
            <c:symbol val="none"/>
          </c:marker>
          <c:cat>
            <c:strRef>
              <c:f>Prospetto!$A$8:$B$61</c:f>
              <c:strCache>
                <c:ptCount val="54"/>
                <c:pt idx="0">
                  <c:v>06/2011</c:v>
                </c:pt>
                <c:pt idx="1">
                  <c:v>09/2011</c:v>
                </c:pt>
                <c:pt idx="2">
                  <c:v>12/2011</c:v>
                </c:pt>
                <c:pt idx="3">
                  <c:v>03/2012</c:v>
                </c:pt>
                <c:pt idx="4">
                  <c:v>06/2012</c:v>
                </c:pt>
                <c:pt idx="5">
                  <c:v>09/2012</c:v>
                </c:pt>
                <c:pt idx="6">
                  <c:v>12/2012</c:v>
                </c:pt>
                <c:pt idx="7">
                  <c:v>03/2013</c:v>
                </c:pt>
                <c:pt idx="8">
                  <c:v>06/2013</c:v>
                </c:pt>
                <c:pt idx="9">
                  <c:v>09/2013</c:v>
                </c:pt>
                <c:pt idx="10">
                  <c:v>12/2013</c:v>
                </c:pt>
                <c:pt idx="11">
                  <c:v>03/2014</c:v>
                </c:pt>
                <c:pt idx="12">
                  <c:v>06/2014</c:v>
                </c:pt>
                <c:pt idx="13">
                  <c:v>09/2014</c:v>
                </c:pt>
                <c:pt idx="14">
                  <c:v>12/2014</c:v>
                </c:pt>
                <c:pt idx="15">
                  <c:v>03/2015</c:v>
                </c:pt>
                <c:pt idx="16">
                  <c:v>06/2015</c:v>
                </c:pt>
                <c:pt idx="17">
                  <c:v>09/2015</c:v>
                </c:pt>
                <c:pt idx="18">
                  <c:v>12/2015</c:v>
                </c:pt>
                <c:pt idx="19">
                  <c:v>03/2016</c:v>
                </c:pt>
                <c:pt idx="20">
                  <c:v>06/2016</c:v>
                </c:pt>
                <c:pt idx="21">
                  <c:v>09/2016</c:v>
                </c:pt>
                <c:pt idx="22">
                  <c:v>12/2016</c:v>
                </c:pt>
                <c:pt idx="23">
                  <c:v>03/2017</c:v>
                </c:pt>
                <c:pt idx="24">
                  <c:v>06/2017</c:v>
                </c:pt>
                <c:pt idx="25">
                  <c:v>09/2017</c:v>
                </c:pt>
                <c:pt idx="26">
                  <c:v>12/2017</c:v>
                </c:pt>
                <c:pt idx="27">
                  <c:v>03/2018</c:v>
                </c:pt>
                <c:pt idx="28">
                  <c:v>06/2018</c:v>
                </c:pt>
                <c:pt idx="29">
                  <c:v>09/2018</c:v>
                </c:pt>
                <c:pt idx="30">
                  <c:v>12/2018</c:v>
                </c:pt>
                <c:pt idx="31">
                  <c:v>03/2019</c:v>
                </c:pt>
                <c:pt idx="32">
                  <c:v>06/2019</c:v>
                </c:pt>
                <c:pt idx="33">
                  <c:v>09/2019</c:v>
                </c:pt>
                <c:pt idx="34">
                  <c:v>12/2019</c:v>
                </c:pt>
                <c:pt idx="35">
                  <c:v>03/2020</c:v>
                </c:pt>
                <c:pt idx="36">
                  <c:v>06/2020</c:v>
                </c:pt>
                <c:pt idx="37">
                  <c:v>09/2020</c:v>
                </c:pt>
                <c:pt idx="38">
                  <c:v>12/2020</c:v>
                </c:pt>
                <c:pt idx="39">
                  <c:v>03/2021</c:v>
                </c:pt>
                <c:pt idx="40">
                  <c:v>06/2021</c:v>
                </c:pt>
                <c:pt idx="41">
                  <c:v>09/2021</c:v>
                </c:pt>
                <c:pt idx="42">
                  <c:v>12/2021</c:v>
                </c:pt>
                <c:pt idx="43">
                  <c:v>03/2022</c:v>
                </c:pt>
                <c:pt idx="44">
                  <c:v>06/2022</c:v>
                </c:pt>
                <c:pt idx="45">
                  <c:v>09/2022</c:v>
                </c:pt>
                <c:pt idx="46">
                  <c:v>12/2022</c:v>
                </c:pt>
                <c:pt idx="47">
                  <c:v>03/2023</c:v>
                </c:pt>
                <c:pt idx="48">
                  <c:v>06/2023</c:v>
                </c:pt>
                <c:pt idx="49">
                  <c:v>09/2023</c:v>
                </c:pt>
                <c:pt idx="50">
                  <c:v>12/2023</c:v>
                </c:pt>
                <c:pt idx="51">
                  <c:v>03/2024</c:v>
                </c:pt>
                <c:pt idx="52">
                  <c:v>06/2024</c:v>
                </c:pt>
                <c:pt idx="53">
                  <c:v>09/2024</c:v>
                </c:pt>
              </c:strCache>
            </c:strRef>
          </c:cat>
          <c:val>
            <c:numRef>
              <c:f>Prospetto!$Z$8:$Z$61</c:f>
              <c:numCache>
                <c:formatCode>#,##0</c:formatCode>
                <c:ptCount val="54"/>
                <c:pt idx="0">
                  <c:v>589999030.72359037</c:v>
                </c:pt>
                <c:pt idx="1">
                  <c:v>591797270.1144731</c:v>
                </c:pt>
                <c:pt idx="2">
                  <c:v>588753814.98125172</c:v>
                </c:pt>
                <c:pt idx="3">
                  <c:v>581519907.65427101</c:v>
                </c:pt>
                <c:pt idx="4">
                  <c:v>580614236.56768739</c:v>
                </c:pt>
                <c:pt idx="5">
                  <c:v>574107495.42712951</c:v>
                </c:pt>
                <c:pt idx="6">
                  <c:v>572323582.56923163</c:v>
                </c:pt>
                <c:pt idx="7">
                  <c:v>565453441.92763638</c:v>
                </c:pt>
                <c:pt idx="8">
                  <c:v>554960967.49209988</c:v>
                </c:pt>
                <c:pt idx="9">
                  <c:v>546974286.87814271</c:v>
                </c:pt>
                <c:pt idx="10">
                  <c:v>542091898.17935252</c:v>
                </c:pt>
                <c:pt idx="11">
                  <c:v>549685339.38102841</c:v>
                </c:pt>
                <c:pt idx="12">
                  <c:v>545334463.2965399</c:v>
                </c:pt>
                <c:pt idx="13">
                  <c:v>541356431.07314801</c:v>
                </c:pt>
                <c:pt idx="14">
                  <c:v>532021967.71499723</c:v>
                </c:pt>
                <c:pt idx="15">
                  <c:v>532207996.7211048</c:v>
                </c:pt>
                <c:pt idx="16">
                  <c:v>533122234.30733001</c:v>
                </c:pt>
                <c:pt idx="17">
                  <c:v>526603337.3192094</c:v>
                </c:pt>
                <c:pt idx="18">
                  <c:v>525016482.39827448</c:v>
                </c:pt>
                <c:pt idx="19">
                  <c:v>520224897.06164521</c:v>
                </c:pt>
                <c:pt idx="20">
                  <c:v>528177657.49376392</c:v>
                </c:pt>
                <c:pt idx="21">
                  <c:v>524986312.91851968</c:v>
                </c:pt>
                <c:pt idx="22">
                  <c:v>526818302.25851023</c:v>
                </c:pt>
                <c:pt idx="23">
                  <c:v>525396305.5587641</c:v>
                </c:pt>
                <c:pt idx="24">
                  <c:v>516907133.7370137</c:v>
                </c:pt>
                <c:pt idx="25">
                  <c:v>497543291.36115462</c:v>
                </c:pt>
                <c:pt idx="26">
                  <c:v>498074174.11889589</c:v>
                </c:pt>
                <c:pt idx="27">
                  <c:v>500542350.40145516</c:v>
                </c:pt>
                <c:pt idx="28">
                  <c:v>483043527.5952521</c:v>
                </c:pt>
                <c:pt idx="29">
                  <c:v>479453253.51903617</c:v>
                </c:pt>
                <c:pt idx="30">
                  <c:v>473001247.15861523</c:v>
                </c:pt>
                <c:pt idx="31">
                  <c:v>461796417.03603083</c:v>
                </c:pt>
                <c:pt idx="32">
                  <c:v>457540689.22753167</c:v>
                </c:pt>
                <c:pt idx="33">
                  <c:v>448338319.64323211</c:v>
                </c:pt>
                <c:pt idx="34">
                  <c:v>442725203.16930515</c:v>
                </c:pt>
                <c:pt idx="35">
                  <c:v>455218165.85218871</c:v>
                </c:pt>
                <c:pt idx="36">
                  <c:v>466342833.24023712</c:v>
                </c:pt>
                <c:pt idx="37">
                  <c:v>469872915.87987608</c:v>
                </c:pt>
                <c:pt idx="38">
                  <c:v>467943864.94157034</c:v>
                </c:pt>
                <c:pt idx="39">
                  <c:v>470638670.20956528</c:v>
                </c:pt>
                <c:pt idx="40">
                  <c:v>469168475.64402431</c:v>
                </c:pt>
                <c:pt idx="41">
                  <c:v>461536452.5499481</c:v>
                </c:pt>
                <c:pt idx="42">
                  <c:v>463625810.13878047</c:v>
                </c:pt>
                <c:pt idx="43">
                  <c:v>463343270.85776252</c:v>
                </c:pt>
                <c:pt idx="44">
                  <c:v>465653465.56998813</c:v>
                </c:pt>
                <c:pt idx="45">
                  <c:v>469982467.5652402</c:v>
                </c:pt>
                <c:pt idx="46">
                  <c:v>451321996.30557358</c:v>
                </c:pt>
                <c:pt idx="47">
                  <c:v>446135248.97346473</c:v>
                </c:pt>
                <c:pt idx="48">
                  <c:v>440354650.03842044</c:v>
                </c:pt>
                <c:pt idx="49">
                  <c:v>432728950.58170164</c:v>
                </c:pt>
                <c:pt idx="50">
                  <c:v>432290021.82835352</c:v>
                </c:pt>
                <c:pt idx="51">
                  <c:v>429460737.36608952</c:v>
                </c:pt>
                <c:pt idx="52">
                  <c:v>428939224.01686233</c:v>
                </c:pt>
                <c:pt idx="53">
                  <c:v>419138470.8103376</c:v>
                </c:pt>
              </c:numCache>
            </c:numRef>
          </c:val>
          <c:smooth val="0"/>
          <c:extLst>
            <c:ext xmlns:c16="http://schemas.microsoft.com/office/drawing/2014/chart" uri="{C3380CC4-5D6E-409C-BE32-E72D297353CC}">
              <c16:uniqueId val="{00000001-CE46-47DE-A6FF-0BCCF919B316}"/>
            </c:ext>
          </c:extLst>
        </c:ser>
        <c:ser>
          <c:idx val="2"/>
          <c:order val="2"/>
          <c:tx>
            <c:v>Attività Industriali</c:v>
          </c:tx>
          <c:spPr>
            <a:ln w="28575" cap="rnd">
              <a:solidFill>
                <a:schemeClr val="bg1">
                  <a:lumMod val="65000"/>
                </a:schemeClr>
              </a:solidFill>
              <a:round/>
            </a:ln>
            <a:effectLst/>
          </c:spPr>
          <c:marker>
            <c:symbol val="none"/>
          </c:marker>
          <c:cat>
            <c:strRef>
              <c:f>Prospetto!$A$8:$B$61</c:f>
              <c:strCache>
                <c:ptCount val="54"/>
                <c:pt idx="0">
                  <c:v>06/2011</c:v>
                </c:pt>
                <c:pt idx="1">
                  <c:v>09/2011</c:v>
                </c:pt>
                <c:pt idx="2">
                  <c:v>12/2011</c:v>
                </c:pt>
                <c:pt idx="3">
                  <c:v>03/2012</c:v>
                </c:pt>
                <c:pt idx="4">
                  <c:v>06/2012</c:v>
                </c:pt>
                <c:pt idx="5">
                  <c:v>09/2012</c:v>
                </c:pt>
                <c:pt idx="6">
                  <c:v>12/2012</c:v>
                </c:pt>
                <c:pt idx="7">
                  <c:v>03/2013</c:v>
                </c:pt>
                <c:pt idx="8">
                  <c:v>06/2013</c:v>
                </c:pt>
                <c:pt idx="9">
                  <c:v>09/2013</c:v>
                </c:pt>
                <c:pt idx="10">
                  <c:v>12/2013</c:v>
                </c:pt>
                <c:pt idx="11">
                  <c:v>03/2014</c:v>
                </c:pt>
                <c:pt idx="12">
                  <c:v>06/2014</c:v>
                </c:pt>
                <c:pt idx="13">
                  <c:v>09/2014</c:v>
                </c:pt>
                <c:pt idx="14">
                  <c:v>12/2014</c:v>
                </c:pt>
                <c:pt idx="15">
                  <c:v>03/2015</c:v>
                </c:pt>
                <c:pt idx="16">
                  <c:v>06/2015</c:v>
                </c:pt>
                <c:pt idx="17">
                  <c:v>09/2015</c:v>
                </c:pt>
                <c:pt idx="18">
                  <c:v>12/2015</c:v>
                </c:pt>
                <c:pt idx="19">
                  <c:v>03/2016</c:v>
                </c:pt>
                <c:pt idx="20">
                  <c:v>06/2016</c:v>
                </c:pt>
                <c:pt idx="21">
                  <c:v>09/2016</c:v>
                </c:pt>
                <c:pt idx="22">
                  <c:v>12/2016</c:v>
                </c:pt>
                <c:pt idx="23">
                  <c:v>03/2017</c:v>
                </c:pt>
                <c:pt idx="24">
                  <c:v>06/2017</c:v>
                </c:pt>
                <c:pt idx="25">
                  <c:v>09/2017</c:v>
                </c:pt>
                <c:pt idx="26">
                  <c:v>12/2017</c:v>
                </c:pt>
                <c:pt idx="27">
                  <c:v>03/2018</c:v>
                </c:pt>
                <c:pt idx="28">
                  <c:v>06/2018</c:v>
                </c:pt>
                <c:pt idx="29">
                  <c:v>09/2018</c:v>
                </c:pt>
                <c:pt idx="30">
                  <c:v>12/2018</c:v>
                </c:pt>
                <c:pt idx="31">
                  <c:v>03/2019</c:v>
                </c:pt>
                <c:pt idx="32">
                  <c:v>06/2019</c:v>
                </c:pt>
                <c:pt idx="33">
                  <c:v>09/2019</c:v>
                </c:pt>
                <c:pt idx="34">
                  <c:v>12/2019</c:v>
                </c:pt>
                <c:pt idx="35">
                  <c:v>03/2020</c:v>
                </c:pt>
                <c:pt idx="36">
                  <c:v>06/2020</c:v>
                </c:pt>
                <c:pt idx="37">
                  <c:v>09/2020</c:v>
                </c:pt>
                <c:pt idx="38">
                  <c:v>12/2020</c:v>
                </c:pt>
                <c:pt idx="39">
                  <c:v>03/2021</c:v>
                </c:pt>
                <c:pt idx="40">
                  <c:v>06/2021</c:v>
                </c:pt>
                <c:pt idx="41">
                  <c:v>09/2021</c:v>
                </c:pt>
                <c:pt idx="42">
                  <c:v>12/2021</c:v>
                </c:pt>
                <c:pt idx="43">
                  <c:v>03/2022</c:v>
                </c:pt>
                <c:pt idx="44">
                  <c:v>06/2022</c:v>
                </c:pt>
                <c:pt idx="45">
                  <c:v>09/2022</c:v>
                </c:pt>
                <c:pt idx="46">
                  <c:v>12/2022</c:v>
                </c:pt>
                <c:pt idx="47">
                  <c:v>03/2023</c:v>
                </c:pt>
                <c:pt idx="48">
                  <c:v>06/2023</c:v>
                </c:pt>
                <c:pt idx="49">
                  <c:v>09/2023</c:v>
                </c:pt>
                <c:pt idx="50">
                  <c:v>12/2023</c:v>
                </c:pt>
                <c:pt idx="51">
                  <c:v>03/2024</c:v>
                </c:pt>
                <c:pt idx="52">
                  <c:v>06/2024</c:v>
                </c:pt>
                <c:pt idx="53">
                  <c:v>09/2024</c:v>
                </c:pt>
              </c:strCache>
            </c:strRef>
          </c:cat>
          <c:val>
            <c:numRef>
              <c:f>Prospetto!$Y$8:$Y$61</c:f>
              <c:numCache>
                <c:formatCode>#,##0</c:formatCode>
                <c:ptCount val="54"/>
                <c:pt idx="0">
                  <c:v>345332705.13933855</c:v>
                </c:pt>
                <c:pt idx="1">
                  <c:v>348478856.60359985</c:v>
                </c:pt>
                <c:pt idx="2">
                  <c:v>338443798.88736892</c:v>
                </c:pt>
                <c:pt idx="3">
                  <c:v>335019780.99914229</c:v>
                </c:pt>
                <c:pt idx="4">
                  <c:v>334058992.38134027</c:v>
                </c:pt>
                <c:pt idx="5">
                  <c:v>325024015.22211254</c:v>
                </c:pt>
                <c:pt idx="6">
                  <c:v>321476438.72955132</c:v>
                </c:pt>
                <c:pt idx="7">
                  <c:v>316665229.31911129</c:v>
                </c:pt>
                <c:pt idx="8">
                  <c:v>311787823.17986166</c:v>
                </c:pt>
                <c:pt idx="9">
                  <c:v>308735192.58075857</c:v>
                </c:pt>
                <c:pt idx="10">
                  <c:v>300262095.84113908</c:v>
                </c:pt>
                <c:pt idx="11">
                  <c:v>310650118.07944405</c:v>
                </c:pt>
                <c:pt idx="12">
                  <c:v>309570192.43469733</c:v>
                </c:pt>
                <c:pt idx="13">
                  <c:v>308518675.23761022</c:v>
                </c:pt>
                <c:pt idx="14">
                  <c:v>304068830.05167818</c:v>
                </c:pt>
                <c:pt idx="15">
                  <c:v>305488651.24412966</c:v>
                </c:pt>
                <c:pt idx="16">
                  <c:v>306370943.13214636</c:v>
                </c:pt>
                <c:pt idx="17">
                  <c:v>305320125.844666</c:v>
                </c:pt>
                <c:pt idx="18">
                  <c:v>300018154.61962855</c:v>
                </c:pt>
                <c:pt idx="19">
                  <c:v>300863015.13819146</c:v>
                </c:pt>
                <c:pt idx="20">
                  <c:v>298525464.81373185</c:v>
                </c:pt>
                <c:pt idx="21">
                  <c:v>294165512.18696392</c:v>
                </c:pt>
                <c:pt idx="22">
                  <c:v>288735725.95411956</c:v>
                </c:pt>
                <c:pt idx="23">
                  <c:v>292278057.87578839</c:v>
                </c:pt>
                <c:pt idx="24">
                  <c:v>289937048.61518574</c:v>
                </c:pt>
                <c:pt idx="25">
                  <c:v>279558286.44902349</c:v>
                </c:pt>
                <c:pt idx="26">
                  <c:v>279437273.76556504</c:v>
                </c:pt>
                <c:pt idx="27">
                  <c:v>283116302.93856639</c:v>
                </c:pt>
                <c:pt idx="28">
                  <c:v>276057909.19457459</c:v>
                </c:pt>
                <c:pt idx="29">
                  <c:v>271195432.56416529</c:v>
                </c:pt>
                <c:pt idx="30">
                  <c:v>265663809.13933694</c:v>
                </c:pt>
                <c:pt idx="31">
                  <c:v>263139407.32780945</c:v>
                </c:pt>
                <c:pt idx="32">
                  <c:v>261388397.21646264</c:v>
                </c:pt>
                <c:pt idx="33">
                  <c:v>258972381.39021134</c:v>
                </c:pt>
                <c:pt idx="34">
                  <c:v>253949743.22601524</c:v>
                </c:pt>
                <c:pt idx="35">
                  <c:v>259783245.78210789</c:v>
                </c:pt>
                <c:pt idx="36">
                  <c:v>268593507.89504784</c:v>
                </c:pt>
                <c:pt idx="37">
                  <c:v>279902931.80473733</c:v>
                </c:pt>
                <c:pt idx="38">
                  <c:v>279464348.68827891</c:v>
                </c:pt>
                <c:pt idx="39">
                  <c:v>281402423.17654037</c:v>
                </c:pt>
                <c:pt idx="40">
                  <c:v>278176543.23361087</c:v>
                </c:pt>
                <c:pt idx="41">
                  <c:v>275732853.89171523</c:v>
                </c:pt>
                <c:pt idx="42">
                  <c:v>281711264.68031675</c:v>
                </c:pt>
                <c:pt idx="43">
                  <c:v>283386137.8645128</c:v>
                </c:pt>
                <c:pt idx="44">
                  <c:v>284622406.605241</c:v>
                </c:pt>
                <c:pt idx="45">
                  <c:v>284942437.98260236</c:v>
                </c:pt>
                <c:pt idx="46">
                  <c:v>274113069.55161285</c:v>
                </c:pt>
                <c:pt idx="47">
                  <c:v>271865696.87616509</c:v>
                </c:pt>
                <c:pt idx="48">
                  <c:v>267534860.92994967</c:v>
                </c:pt>
                <c:pt idx="49">
                  <c:v>255264750.01228195</c:v>
                </c:pt>
                <c:pt idx="50">
                  <c:v>253420828.99514914</c:v>
                </c:pt>
                <c:pt idx="51">
                  <c:v>249570421.62476626</c:v>
                </c:pt>
                <c:pt idx="52">
                  <c:v>245634497.02218997</c:v>
                </c:pt>
                <c:pt idx="53">
                  <c:v>242270117.83349276</c:v>
                </c:pt>
              </c:numCache>
            </c:numRef>
          </c:val>
          <c:smooth val="0"/>
          <c:extLst>
            <c:ext xmlns:c16="http://schemas.microsoft.com/office/drawing/2014/chart" uri="{C3380CC4-5D6E-409C-BE32-E72D297353CC}">
              <c16:uniqueId val="{00000002-CE46-47DE-A6FF-0BCCF919B316}"/>
            </c:ext>
          </c:extLst>
        </c:ser>
        <c:ser>
          <c:idx val="4"/>
          <c:order val="3"/>
          <c:tx>
            <c:v>Costruzioni</c:v>
          </c:tx>
          <c:spPr>
            <a:ln w="28575" cap="rnd">
              <a:solidFill>
                <a:srgbClr val="FFC000"/>
              </a:solidFill>
              <a:round/>
            </a:ln>
            <a:effectLst/>
          </c:spPr>
          <c:marker>
            <c:symbol val="none"/>
          </c:marker>
          <c:cat>
            <c:strRef>
              <c:f>Prospetto!$A$8:$B$61</c:f>
              <c:strCache>
                <c:ptCount val="54"/>
                <c:pt idx="0">
                  <c:v>06/2011</c:v>
                </c:pt>
                <c:pt idx="1">
                  <c:v>09/2011</c:v>
                </c:pt>
                <c:pt idx="2">
                  <c:v>12/2011</c:v>
                </c:pt>
                <c:pt idx="3">
                  <c:v>03/2012</c:v>
                </c:pt>
                <c:pt idx="4">
                  <c:v>06/2012</c:v>
                </c:pt>
                <c:pt idx="5">
                  <c:v>09/2012</c:v>
                </c:pt>
                <c:pt idx="6">
                  <c:v>12/2012</c:v>
                </c:pt>
                <c:pt idx="7">
                  <c:v>03/2013</c:v>
                </c:pt>
                <c:pt idx="8">
                  <c:v>06/2013</c:v>
                </c:pt>
                <c:pt idx="9">
                  <c:v>09/2013</c:v>
                </c:pt>
                <c:pt idx="10">
                  <c:v>12/2013</c:v>
                </c:pt>
                <c:pt idx="11">
                  <c:v>03/2014</c:v>
                </c:pt>
                <c:pt idx="12">
                  <c:v>06/2014</c:v>
                </c:pt>
                <c:pt idx="13">
                  <c:v>09/2014</c:v>
                </c:pt>
                <c:pt idx="14">
                  <c:v>12/2014</c:v>
                </c:pt>
                <c:pt idx="15">
                  <c:v>03/2015</c:v>
                </c:pt>
                <c:pt idx="16">
                  <c:v>06/2015</c:v>
                </c:pt>
                <c:pt idx="17">
                  <c:v>09/2015</c:v>
                </c:pt>
                <c:pt idx="18">
                  <c:v>12/2015</c:v>
                </c:pt>
                <c:pt idx="19">
                  <c:v>03/2016</c:v>
                </c:pt>
                <c:pt idx="20">
                  <c:v>06/2016</c:v>
                </c:pt>
                <c:pt idx="21">
                  <c:v>09/2016</c:v>
                </c:pt>
                <c:pt idx="22">
                  <c:v>12/2016</c:v>
                </c:pt>
                <c:pt idx="23">
                  <c:v>03/2017</c:v>
                </c:pt>
                <c:pt idx="24">
                  <c:v>06/2017</c:v>
                </c:pt>
                <c:pt idx="25">
                  <c:v>09/2017</c:v>
                </c:pt>
                <c:pt idx="26">
                  <c:v>12/2017</c:v>
                </c:pt>
                <c:pt idx="27">
                  <c:v>03/2018</c:v>
                </c:pt>
                <c:pt idx="28">
                  <c:v>06/2018</c:v>
                </c:pt>
                <c:pt idx="29">
                  <c:v>09/2018</c:v>
                </c:pt>
                <c:pt idx="30">
                  <c:v>12/2018</c:v>
                </c:pt>
                <c:pt idx="31">
                  <c:v>03/2019</c:v>
                </c:pt>
                <c:pt idx="32">
                  <c:v>06/2019</c:v>
                </c:pt>
                <c:pt idx="33">
                  <c:v>09/2019</c:v>
                </c:pt>
                <c:pt idx="34">
                  <c:v>12/2019</c:v>
                </c:pt>
                <c:pt idx="35">
                  <c:v>03/2020</c:v>
                </c:pt>
                <c:pt idx="36">
                  <c:v>06/2020</c:v>
                </c:pt>
                <c:pt idx="37">
                  <c:v>09/2020</c:v>
                </c:pt>
                <c:pt idx="38">
                  <c:v>12/2020</c:v>
                </c:pt>
                <c:pt idx="39">
                  <c:v>03/2021</c:v>
                </c:pt>
                <c:pt idx="40">
                  <c:v>06/2021</c:v>
                </c:pt>
                <c:pt idx="41">
                  <c:v>09/2021</c:v>
                </c:pt>
                <c:pt idx="42">
                  <c:v>12/2021</c:v>
                </c:pt>
                <c:pt idx="43">
                  <c:v>03/2022</c:v>
                </c:pt>
                <c:pt idx="44">
                  <c:v>06/2022</c:v>
                </c:pt>
                <c:pt idx="45">
                  <c:v>09/2022</c:v>
                </c:pt>
                <c:pt idx="46">
                  <c:v>12/2022</c:v>
                </c:pt>
                <c:pt idx="47">
                  <c:v>03/2023</c:v>
                </c:pt>
                <c:pt idx="48">
                  <c:v>06/2023</c:v>
                </c:pt>
                <c:pt idx="49">
                  <c:v>09/2023</c:v>
                </c:pt>
                <c:pt idx="50">
                  <c:v>12/2023</c:v>
                </c:pt>
                <c:pt idx="51">
                  <c:v>03/2024</c:v>
                </c:pt>
                <c:pt idx="52">
                  <c:v>06/2024</c:v>
                </c:pt>
                <c:pt idx="53">
                  <c:v>09/2024</c:v>
                </c:pt>
              </c:strCache>
            </c:strRef>
          </c:cat>
          <c:val>
            <c:numRef>
              <c:f>Prospetto!$AA$8:$AA$61</c:f>
              <c:numCache>
                <c:formatCode>#,##0</c:formatCode>
                <c:ptCount val="54"/>
                <c:pt idx="0">
                  <c:v>209781660.93262881</c:v>
                </c:pt>
                <c:pt idx="1">
                  <c:v>209777711.99636048</c:v>
                </c:pt>
                <c:pt idx="2">
                  <c:v>205565095.97540322</c:v>
                </c:pt>
                <c:pt idx="3">
                  <c:v>203121661.10919613</c:v>
                </c:pt>
                <c:pt idx="4">
                  <c:v>201050660.42171291</c:v>
                </c:pt>
                <c:pt idx="5">
                  <c:v>200000660.18262261</c:v>
                </c:pt>
                <c:pt idx="6">
                  <c:v>199509824.12654862</c:v>
                </c:pt>
                <c:pt idx="7">
                  <c:v>198015127.55981168</c:v>
                </c:pt>
                <c:pt idx="8">
                  <c:v>196123498.14997351</c:v>
                </c:pt>
                <c:pt idx="9">
                  <c:v>194842282.7752493</c:v>
                </c:pt>
                <c:pt idx="10">
                  <c:v>190873241.24989006</c:v>
                </c:pt>
                <c:pt idx="11">
                  <c:v>191603393.93364117</c:v>
                </c:pt>
                <c:pt idx="12">
                  <c:v>188595023.19192898</c:v>
                </c:pt>
                <c:pt idx="13">
                  <c:v>188057831.68746218</c:v>
                </c:pt>
                <c:pt idx="14">
                  <c:v>184150495.96357042</c:v>
                </c:pt>
                <c:pt idx="15">
                  <c:v>183920206.15345725</c:v>
                </c:pt>
                <c:pt idx="16">
                  <c:v>182338854.66323805</c:v>
                </c:pt>
                <c:pt idx="17">
                  <c:v>180421379.33454865</c:v>
                </c:pt>
                <c:pt idx="18">
                  <c:v>175216258.60859728</c:v>
                </c:pt>
                <c:pt idx="19">
                  <c:v>171310396.54970235</c:v>
                </c:pt>
                <c:pt idx="20">
                  <c:v>167314099.91916171</c:v>
                </c:pt>
                <c:pt idx="21">
                  <c:v>164510128.52763522</c:v>
                </c:pt>
                <c:pt idx="22">
                  <c:v>158047903.38288298</c:v>
                </c:pt>
                <c:pt idx="23">
                  <c:v>157092777.23610246</c:v>
                </c:pt>
                <c:pt idx="24">
                  <c:v>149348690.93240637</c:v>
                </c:pt>
                <c:pt idx="25">
                  <c:v>140559812.19979167</c:v>
                </c:pt>
                <c:pt idx="26">
                  <c:v>134831734.51321292</c:v>
                </c:pt>
                <c:pt idx="27">
                  <c:v>133074242.05896811</c:v>
                </c:pt>
                <c:pt idx="28">
                  <c:v>123161298.36373819</c:v>
                </c:pt>
                <c:pt idx="29">
                  <c:v>119136132.81264475</c:v>
                </c:pt>
                <c:pt idx="30">
                  <c:v>108763935.59649372</c:v>
                </c:pt>
                <c:pt idx="31">
                  <c:v>105343127.25414877</c:v>
                </c:pt>
                <c:pt idx="32">
                  <c:v>102671676.75001496</c:v>
                </c:pt>
                <c:pt idx="33">
                  <c:v>100884414.59256324</c:v>
                </c:pt>
                <c:pt idx="34">
                  <c:v>92770220.627232626</c:v>
                </c:pt>
                <c:pt idx="35">
                  <c:v>92605176.592386484</c:v>
                </c:pt>
                <c:pt idx="36">
                  <c:v>92633848.268903702</c:v>
                </c:pt>
                <c:pt idx="37">
                  <c:v>92071228.062199548</c:v>
                </c:pt>
                <c:pt idx="38">
                  <c:v>85210326.500481755</c:v>
                </c:pt>
                <c:pt idx="39">
                  <c:v>86752542.244212031</c:v>
                </c:pt>
                <c:pt idx="40">
                  <c:v>84325999.490822494</c:v>
                </c:pt>
                <c:pt idx="41">
                  <c:v>83641541.693762437</c:v>
                </c:pt>
                <c:pt idx="42">
                  <c:v>79309964.269173548</c:v>
                </c:pt>
                <c:pt idx="43">
                  <c:v>81443424.49456653</c:v>
                </c:pt>
                <c:pt idx="44">
                  <c:v>79265261.291615054</c:v>
                </c:pt>
                <c:pt idx="45">
                  <c:v>78543619.032565758</c:v>
                </c:pt>
                <c:pt idx="46">
                  <c:v>74469923.720868498</c:v>
                </c:pt>
                <c:pt idx="47">
                  <c:v>75071632.114175901</c:v>
                </c:pt>
                <c:pt idx="48">
                  <c:v>73330555.436957985</c:v>
                </c:pt>
                <c:pt idx="49">
                  <c:v>72204739.674720943</c:v>
                </c:pt>
                <c:pt idx="50">
                  <c:v>69397582.268999562</c:v>
                </c:pt>
                <c:pt idx="51">
                  <c:v>68569080.9430345</c:v>
                </c:pt>
                <c:pt idx="52">
                  <c:v>66629748.978774615</c:v>
                </c:pt>
                <c:pt idx="53">
                  <c:v>66647574.304737076</c:v>
                </c:pt>
              </c:numCache>
            </c:numRef>
          </c:val>
          <c:smooth val="0"/>
          <c:extLst>
            <c:ext xmlns:c16="http://schemas.microsoft.com/office/drawing/2014/chart" uri="{C3380CC4-5D6E-409C-BE32-E72D297353CC}">
              <c16:uniqueId val="{00000003-CE46-47DE-A6FF-0BCCF919B316}"/>
            </c:ext>
          </c:extLst>
        </c:ser>
        <c:ser>
          <c:idx val="5"/>
          <c:order val="4"/>
          <c:tx>
            <c:v>Altri Codici Ateco</c:v>
          </c:tx>
          <c:spPr>
            <a:ln w="28575" cap="rnd">
              <a:solidFill>
                <a:schemeClr val="accent1">
                  <a:lumMod val="60000"/>
                  <a:lumOff val="40000"/>
                </a:schemeClr>
              </a:solidFill>
              <a:round/>
            </a:ln>
            <a:effectLst/>
          </c:spPr>
          <c:marker>
            <c:symbol val="none"/>
          </c:marker>
          <c:cat>
            <c:strRef>
              <c:f>Prospetto!$A$8:$B$61</c:f>
              <c:strCache>
                <c:ptCount val="54"/>
                <c:pt idx="0">
                  <c:v>06/2011</c:v>
                </c:pt>
                <c:pt idx="1">
                  <c:v>09/2011</c:v>
                </c:pt>
                <c:pt idx="2">
                  <c:v>12/2011</c:v>
                </c:pt>
                <c:pt idx="3">
                  <c:v>03/2012</c:v>
                </c:pt>
                <c:pt idx="4">
                  <c:v>06/2012</c:v>
                </c:pt>
                <c:pt idx="5">
                  <c:v>09/2012</c:v>
                </c:pt>
                <c:pt idx="6">
                  <c:v>12/2012</c:v>
                </c:pt>
                <c:pt idx="7">
                  <c:v>03/2013</c:v>
                </c:pt>
                <c:pt idx="8">
                  <c:v>06/2013</c:v>
                </c:pt>
                <c:pt idx="9">
                  <c:v>09/2013</c:v>
                </c:pt>
                <c:pt idx="10">
                  <c:v>12/2013</c:v>
                </c:pt>
                <c:pt idx="11">
                  <c:v>03/2014</c:v>
                </c:pt>
                <c:pt idx="12">
                  <c:v>06/2014</c:v>
                </c:pt>
                <c:pt idx="13">
                  <c:v>09/2014</c:v>
                </c:pt>
                <c:pt idx="14">
                  <c:v>12/2014</c:v>
                </c:pt>
                <c:pt idx="15">
                  <c:v>03/2015</c:v>
                </c:pt>
                <c:pt idx="16">
                  <c:v>06/2015</c:v>
                </c:pt>
                <c:pt idx="17">
                  <c:v>09/2015</c:v>
                </c:pt>
                <c:pt idx="18">
                  <c:v>12/2015</c:v>
                </c:pt>
                <c:pt idx="19">
                  <c:v>03/2016</c:v>
                </c:pt>
                <c:pt idx="20">
                  <c:v>06/2016</c:v>
                </c:pt>
                <c:pt idx="21">
                  <c:v>09/2016</c:v>
                </c:pt>
                <c:pt idx="22">
                  <c:v>12/2016</c:v>
                </c:pt>
                <c:pt idx="23">
                  <c:v>03/2017</c:v>
                </c:pt>
                <c:pt idx="24">
                  <c:v>06/2017</c:v>
                </c:pt>
                <c:pt idx="25">
                  <c:v>09/2017</c:v>
                </c:pt>
                <c:pt idx="26">
                  <c:v>12/2017</c:v>
                </c:pt>
                <c:pt idx="27">
                  <c:v>03/2018</c:v>
                </c:pt>
                <c:pt idx="28">
                  <c:v>06/2018</c:v>
                </c:pt>
                <c:pt idx="29">
                  <c:v>09/2018</c:v>
                </c:pt>
                <c:pt idx="30">
                  <c:v>12/2018</c:v>
                </c:pt>
                <c:pt idx="31">
                  <c:v>03/2019</c:v>
                </c:pt>
                <c:pt idx="32">
                  <c:v>06/2019</c:v>
                </c:pt>
                <c:pt idx="33">
                  <c:v>09/2019</c:v>
                </c:pt>
                <c:pt idx="34">
                  <c:v>12/2019</c:v>
                </c:pt>
                <c:pt idx="35">
                  <c:v>03/2020</c:v>
                </c:pt>
                <c:pt idx="36">
                  <c:v>06/2020</c:v>
                </c:pt>
                <c:pt idx="37">
                  <c:v>09/2020</c:v>
                </c:pt>
                <c:pt idx="38">
                  <c:v>12/2020</c:v>
                </c:pt>
                <c:pt idx="39">
                  <c:v>03/2021</c:v>
                </c:pt>
                <c:pt idx="40">
                  <c:v>06/2021</c:v>
                </c:pt>
                <c:pt idx="41">
                  <c:v>09/2021</c:v>
                </c:pt>
                <c:pt idx="42">
                  <c:v>12/2021</c:v>
                </c:pt>
                <c:pt idx="43">
                  <c:v>03/2022</c:v>
                </c:pt>
                <c:pt idx="44">
                  <c:v>06/2022</c:v>
                </c:pt>
                <c:pt idx="45">
                  <c:v>09/2022</c:v>
                </c:pt>
                <c:pt idx="46">
                  <c:v>12/2022</c:v>
                </c:pt>
                <c:pt idx="47">
                  <c:v>03/2023</c:v>
                </c:pt>
                <c:pt idx="48">
                  <c:v>06/2023</c:v>
                </c:pt>
                <c:pt idx="49">
                  <c:v>09/2023</c:v>
                </c:pt>
                <c:pt idx="50">
                  <c:v>12/2023</c:v>
                </c:pt>
                <c:pt idx="51">
                  <c:v>03/2024</c:v>
                </c:pt>
                <c:pt idx="52">
                  <c:v>06/2024</c:v>
                </c:pt>
                <c:pt idx="53">
                  <c:v>09/2024</c:v>
                </c:pt>
              </c:strCache>
            </c:strRef>
          </c:cat>
          <c:val>
            <c:numRef>
              <c:f>Prospetto!$AB$8:$AB$61</c:f>
              <c:numCache>
                <c:formatCode>#,##0</c:formatCode>
                <c:ptCount val="54"/>
                <c:pt idx="0">
                  <c:v>51244655.204442225</c:v>
                </c:pt>
                <c:pt idx="1">
                  <c:v>51843266.285566613</c:v>
                </c:pt>
                <c:pt idx="2">
                  <c:v>52160919.155976169</c:v>
                </c:pt>
                <c:pt idx="3">
                  <c:v>51795794.23739057</c:v>
                </c:pt>
                <c:pt idx="4">
                  <c:v>51941196.6292594</c:v>
                </c:pt>
                <c:pt idx="5">
                  <c:v>52057652.168135352</c:v>
                </c:pt>
                <c:pt idx="6">
                  <c:v>52635348.574668415</c:v>
                </c:pt>
                <c:pt idx="7">
                  <c:v>52199032.193440624</c:v>
                </c:pt>
                <c:pt idx="8">
                  <c:v>52144965.178065017</c:v>
                </c:pt>
                <c:pt idx="9">
                  <c:v>52170415.765849374</c:v>
                </c:pt>
                <c:pt idx="10">
                  <c:v>52649489.729618289</c:v>
                </c:pt>
                <c:pt idx="11">
                  <c:v>52911565.605886303</c:v>
                </c:pt>
                <c:pt idx="12">
                  <c:v>52318709.076833814</c:v>
                </c:pt>
                <c:pt idx="13">
                  <c:v>52674335.001779661</c:v>
                </c:pt>
                <c:pt idx="14">
                  <c:v>52917065.269754194</c:v>
                </c:pt>
                <c:pt idx="15">
                  <c:v>52875243.881308302</c:v>
                </c:pt>
                <c:pt idx="16">
                  <c:v>53062465.897285551</c:v>
                </c:pt>
                <c:pt idx="17">
                  <c:v>53027103.501575954</c:v>
                </c:pt>
                <c:pt idx="18">
                  <c:v>52738509.373499684</c:v>
                </c:pt>
                <c:pt idx="19">
                  <c:v>52283668.250460923</c:v>
                </c:pt>
                <c:pt idx="20">
                  <c:v>51867237.773342505</c:v>
                </c:pt>
                <c:pt idx="21">
                  <c:v>51680918.366881214</c:v>
                </c:pt>
                <c:pt idx="22">
                  <c:v>51488147.404487282</c:v>
                </c:pt>
                <c:pt idx="23">
                  <c:v>51349923.329345047</c:v>
                </c:pt>
                <c:pt idx="24">
                  <c:v>51141188.715394206</c:v>
                </c:pt>
                <c:pt idx="25">
                  <c:v>50661308.990030251</c:v>
                </c:pt>
                <c:pt idx="26">
                  <c:v>50850565.602326117</c:v>
                </c:pt>
                <c:pt idx="27">
                  <c:v>50924516.601010278</c:v>
                </c:pt>
                <c:pt idx="28">
                  <c:v>49696749.846435115</c:v>
                </c:pt>
                <c:pt idx="29">
                  <c:v>49237669.104153767</c:v>
                </c:pt>
                <c:pt idx="30">
                  <c:v>48680751.105554081</c:v>
                </c:pt>
                <c:pt idx="31">
                  <c:v>48310327.382010959</c:v>
                </c:pt>
                <c:pt idx="32">
                  <c:v>48356954.805990733</c:v>
                </c:pt>
                <c:pt idx="33">
                  <c:v>47674287.3739933</c:v>
                </c:pt>
                <c:pt idx="34">
                  <c:v>47187679.977446973</c:v>
                </c:pt>
                <c:pt idx="35">
                  <c:v>46942545.773316905</c:v>
                </c:pt>
                <c:pt idx="36">
                  <c:v>46948517.595811367</c:v>
                </c:pt>
                <c:pt idx="37">
                  <c:v>46834987.253187023</c:v>
                </c:pt>
                <c:pt idx="38">
                  <c:v>46701463.869668968</c:v>
                </c:pt>
                <c:pt idx="39">
                  <c:v>47701381.369682297</c:v>
                </c:pt>
                <c:pt idx="40">
                  <c:v>47934965.63154234</c:v>
                </c:pt>
                <c:pt idx="41">
                  <c:v>47723957.864574261</c:v>
                </c:pt>
                <c:pt idx="42">
                  <c:v>47819459.911729209</c:v>
                </c:pt>
                <c:pt idx="43">
                  <c:v>48240656.783158168</c:v>
                </c:pt>
                <c:pt idx="44">
                  <c:v>47882984.533155844</c:v>
                </c:pt>
                <c:pt idx="45">
                  <c:v>47593632.419591717</c:v>
                </c:pt>
                <c:pt idx="46">
                  <c:v>47296712.421945043</c:v>
                </c:pt>
                <c:pt idx="47">
                  <c:v>46894056.036194324</c:v>
                </c:pt>
                <c:pt idx="48">
                  <c:v>46583676.59467189</c:v>
                </c:pt>
                <c:pt idx="49">
                  <c:v>46102748.731295474</c:v>
                </c:pt>
                <c:pt idx="50">
                  <c:v>45818925.907497793</c:v>
                </c:pt>
                <c:pt idx="51">
                  <c:v>45045529.066109724</c:v>
                </c:pt>
                <c:pt idx="52">
                  <c:v>44419768.982173093</c:v>
                </c:pt>
                <c:pt idx="53">
                  <c:v>44078828.05143258</c:v>
                </c:pt>
              </c:numCache>
            </c:numRef>
          </c:val>
          <c:smooth val="0"/>
          <c:extLst>
            <c:ext xmlns:c16="http://schemas.microsoft.com/office/drawing/2014/chart" uri="{C3380CC4-5D6E-409C-BE32-E72D297353CC}">
              <c16:uniqueId val="{00000004-CE46-47DE-A6FF-0BCCF919B316}"/>
            </c:ext>
          </c:extLst>
        </c:ser>
        <c:dLbls>
          <c:showLegendKey val="0"/>
          <c:showVal val="0"/>
          <c:showCatName val="0"/>
          <c:showSerName val="0"/>
          <c:showPercent val="0"/>
          <c:showBubbleSize val="0"/>
        </c:dLbls>
        <c:smooth val="0"/>
        <c:axId val="319363216"/>
        <c:axId val="319378576"/>
      </c:lineChart>
      <c:dateAx>
        <c:axId val="319363216"/>
        <c:scaling>
          <c:orientation val="minMax"/>
        </c:scaling>
        <c:delete val="0"/>
        <c:axPos val="b"/>
        <c:majorGridlines>
          <c:spPr>
            <a:ln w="9525" cap="flat" cmpd="sng" algn="ctr">
              <a:solidFill>
                <a:schemeClr val="tx1">
                  <a:lumMod val="15000"/>
                  <a:lumOff val="85000"/>
                </a:schemeClr>
              </a:solidFill>
              <a:round/>
            </a:ln>
            <a:effectLst/>
          </c:spPr>
        </c:majorGridlines>
        <c:numFmt formatCode="mm/yyyy" sourceLinked="0"/>
        <c:majorTickMark val="in"/>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rgbClr val="002060"/>
                </a:solidFill>
                <a:latin typeface="Aptos" panose="020B0004020202020204" pitchFamily="34" charset="0"/>
                <a:ea typeface="+mn-ea"/>
                <a:cs typeface="+mn-cs"/>
              </a:defRPr>
            </a:pPr>
            <a:endParaRPr lang="it-IT"/>
          </a:p>
        </c:txPr>
        <c:crossAx val="319378576"/>
        <c:crosses val="autoZero"/>
        <c:auto val="0"/>
        <c:lblOffset val="100"/>
        <c:baseTimeUnit val="months"/>
        <c:majorUnit val="2"/>
        <c:majorTimeUnit val="months"/>
        <c:minorUnit val="1"/>
      </c:dateAx>
      <c:valAx>
        <c:axId val="319378576"/>
        <c:scaling>
          <c:orientation val="minMax"/>
          <c:max val="1300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Aptos" panose="020B0004020202020204" pitchFamily="34" charset="0"/>
                <a:ea typeface="+mn-ea"/>
                <a:cs typeface="+mn-cs"/>
              </a:defRPr>
            </a:pPr>
            <a:endParaRPr lang="it-IT"/>
          </a:p>
        </c:txPr>
        <c:crossAx val="319363216"/>
        <c:crossesAt val="1"/>
        <c:crossBetween val="between"/>
        <c:majorUnit val="50000000"/>
        <c:dispUnits>
          <c:builtInUnit val="millions"/>
          <c:dispUnitsLbl>
            <c:layout>
              <c:manualLayout>
                <c:xMode val="edge"/>
                <c:yMode val="edge"/>
                <c:x val="2.7933581564062726E-3"/>
                <c:y val="0.10133228461939849"/>
              </c:manualLayout>
            </c:layout>
            <c:tx>
              <c:rich>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r>
                    <a:rPr lang="it-IT" b="1">
                      <a:solidFill>
                        <a:srgbClr val="002060"/>
                      </a:solidFill>
                    </a:rPr>
                    <a:t>Miliardi</a:t>
                  </a:r>
                </a:p>
              </c:rich>
            </c:tx>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it-IT"/>
              </a:p>
            </c:txPr>
          </c:dispUnitsLbl>
        </c:dispUnits>
      </c:valAx>
      <c:spPr>
        <a:noFill/>
        <a:ln>
          <a:noFill/>
        </a:ln>
        <a:effectLst/>
      </c:spPr>
    </c:plotArea>
    <c:legend>
      <c:legendPos val="b"/>
      <c:layout>
        <c:manualLayout>
          <c:xMode val="edge"/>
          <c:yMode val="edge"/>
          <c:x val="0.10414586211550461"/>
          <c:y val="0.92481621886701559"/>
          <c:w val="0.77065550895765866"/>
          <c:h val="4.519315615512316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panose="020B00040202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rgbClr val="002060"/>
                </a:solidFill>
                <a:latin typeface="+mn-lt"/>
                <a:ea typeface="+mn-ea"/>
                <a:cs typeface="+mn-cs"/>
              </a:defRPr>
            </a:pPr>
            <a:r>
              <a:rPr lang="it-IT" sz="1600" b="1" i="1" dirty="0"/>
              <a:t>Dinamica evidenziata</a:t>
            </a:r>
          </a:p>
        </c:rich>
      </c:tx>
      <c:layout>
        <c:manualLayout>
          <c:xMode val="edge"/>
          <c:yMode val="edge"/>
          <c:x val="0.35721062992125985"/>
          <c:y val="1.3607294317217983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1991371391076118"/>
          <c:y val="0.19364851284499945"/>
          <c:w val="0.37130659448818898"/>
          <c:h val="0.50269225857675071"/>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080-435B-9C60-5617C12CF7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80-435B-9C60-5617C12CF7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80-435B-9C60-5617C12CF7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80-435B-9C60-5617C12CF7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80-435B-9C60-5617C12CF79A}"/>
              </c:ext>
            </c:extLst>
          </c:dPt>
          <c:dLbls>
            <c:dLbl>
              <c:idx val="0"/>
              <c:layout>
                <c:manualLayout>
                  <c:x val="3.6111111111111108E-2"/>
                  <c:y val="-2.39520958083832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80-435B-9C60-5617C12CF79A}"/>
                </c:ext>
              </c:extLst>
            </c:dLbl>
            <c:dLbl>
              <c:idx val="2"/>
              <c:layout>
                <c:manualLayout>
                  <c:x val="0.1517417979002624"/>
                  <c:y val="-0.122834605597964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80-435B-9C60-5617C12CF79A}"/>
                </c:ext>
              </c:extLst>
            </c:dLbl>
            <c:dLbl>
              <c:idx val="4"/>
              <c:layout>
                <c:manualLayout>
                  <c:x val="-5.8333333333333383E-2"/>
                  <c:y val="-2.79441117764471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80-435B-9C60-5617C12CF79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'Osservatorio tassi'!$D$36:$D$40</c:f>
              <c:strCache>
                <c:ptCount val="5"/>
                <c:pt idx="0">
                  <c:v>Significativa riduzione</c:v>
                </c:pt>
                <c:pt idx="1">
                  <c:v>Lieve riduzione</c:v>
                </c:pt>
                <c:pt idx="2">
                  <c:v>Nessun cambiamento</c:v>
                </c:pt>
                <c:pt idx="3">
                  <c:v>Aumenti contenuti</c:v>
                </c:pt>
                <c:pt idx="4">
                  <c:v>Aumenti decisamente significativi</c:v>
                </c:pt>
              </c:strCache>
            </c:strRef>
          </c:cat>
          <c:val>
            <c:numRef>
              <c:f>'Osservatorio tassi'!$F$36:$F$40</c:f>
              <c:numCache>
                <c:formatCode>####.0%</c:formatCode>
                <c:ptCount val="5"/>
                <c:pt idx="0" formatCode="0.0%">
                  <c:v>9.0497737556561094E-3</c:v>
                </c:pt>
                <c:pt idx="1">
                  <c:v>0.10558069381598793</c:v>
                </c:pt>
                <c:pt idx="2">
                  <c:v>0.72398190045248867</c:v>
                </c:pt>
                <c:pt idx="3">
                  <c:v>0.14630467571644043</c:v>
                </c:pt>
                <c:pt idx="4">
                  <c:v>1.5082956259426848E-2</c:v>
                </c:pt>
              </c:numCache>
            </c:numRef>
          </c:val>
          <c:extLst>
            <c:ext xmlns:c16="http://schemas.microsoft.com/office/drawing/2014/chart" uri="{C3380CC4-5D6E-409C-BE32-E72D297353CC}">
              <c16:uniqueId val="{0000000A-1080-435B-9C60-5617C12CF79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6837434383202096E-2"/>
          <c:y val="0.71654580152671754"/>
          <c:w val="0.8868615485564304"/>
          <c:h val="0.19610919892498468"/>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dirty="0">
                <a:solidFill>
                  <a:srgbClr val="002060"/>
                </a:solidFill>
              </a:rPr>
              <a:t>Negli ultimi 12 mesi avete fatto richiesta di aumentare gli affidamenti complessivi?</a:t>
            </a:r>
          </a:p>
        </c:rich>
      </c:tx>
      <c:layout>
        <c:manualLayout>
          <c:xMode val="edge"/>
          <c:yMode val="edge"/>
          <c:x val="0.127501968503937"/>
          <c:y val="5.0258242368954341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0458021653543305"/>
          <c:y val="0.26897450817982577"/>
          <c:w val="0.36345144356955378"/>
          <c:h val="0.3812124676229210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6B-4EC4-8578-D1C4C10812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6B-4EC4-8578-D1C4C108127E}"/>
              </c:ext>
            </c:extLst>
          </c:dPt>
          <c:dLbls>
            <c:numFmt formatCode="0.0%" sourceLinked="0"/>
            <c:spPr>
              <a:noFill/>
              <a:ln>
                <a:noFill/>
              </a:ln>
              <a:effectLst/>
            </c:spPr>
            <c:txPr>
              <a:bodyPr rot="0" spcFirstLastPara="1" vertOverflow="ellipsis" vert="horz" wrap="square" anchor="ctr" anchorCtr="1"/>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Credito'!$C$27:$C$28</c:f>
              <c:strCache>
                <c:ptCount val="2"/>
                <c:pt idx="0">
                  <c:v>Sì</c:v>
                </c:pt>
                <c:pt idx="1">
                  <c:v>No</c:v>
                </c:pt>
              </c:strCache>
            </c:strRef>
          </c:cat>
          <c:val>
            <c:numRef>
              <c:f>'Monitor Credito'!$F$27:$F$28</c:f>
              <c:numCache>
                <c:formatCode>####.0%</c:formatCode>
                <c:ptCount val="2"/>
                <c:pt idx="0">
                  <c:v>0.13538461538461538</c:v>
                </c:pt>
                <c:pt idx="1">
                  <c:v>0.86461538461538467</c:v>
                </c:pt>
              </c:numCache>
            </c:numRef>
          </c:val>
          <c:extLst>
            <c:ext xmlns:c16="http://schemas.microsoft.com/office/drawing/2014/chart" uri="{C3380CC4-5D6E-409C-BE32-E72D297353CC}">
              <c16:uniqueId val="{00000004-D06B-4EC4-8578-D1C4C108127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2750032808398954"/>
          <c:y val="0.74583506968879121"/>
          <c:w val="0.28178051181102365"/>
          <c:h val="0.1047862846099661"/>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2060"/>
          </a:solidFill>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i="1" dirty="0">
                <a:effectLst/>
              </a:rPr>
              <a:t>Se SI, che esito hanno avuto?</a:t>
            </a:r>
          </a:p>
        </c:rich>
      </c:tx>
      <c:layout>
        <c:manualLayout>
          <c:xMode val="edge"/>
          <c:yMode val="edge"/>
          <c:x val="0.26129417015980477"/>
          <c:y val="6.7739370149460201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0258075829736847"/>
          <c:y val="0.2796527931435438"/>
          <c:w val="0.35570199404560271"/>
          <c:h val="0.373084259380018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4C-48FC-8100-918D4D7F5F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4C-48FC-8100-918D4D7F5F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4C-48FC-8100-918D4D7F5F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4C-48FC-8100-918D4D7F5F5D}"/>
              </c:ext>
            </c:extLst>
          </c:dPt>
          <c:dLbls>
            <c:numFmt formatCode="0.0%" sourceLinked="0"/>
            <c:spPr>
              <a:noFill/>
              <a:ln>
                <a:noFill/>
              </a:ln>
              <a:effectLst/>
            </c:spPr>
            <c:txPr>
              <a:bodyPr rot="0" spcFirstLastPara="1" vertOverflow="ellipsis" vert="horz" wrap="square" anchor="ctr" anchorCtr="1"/>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Credito'!$D$36:$D$39</c:f>
              <c:strCache>
                <c:ptCount val="4"/>
                <c:pt idx="0">
                  <c:v>Concessi per l'importo richiesto</c:v>
                </c:pt>
                <c:pt idx="1">
                  <c:v>Concessi per almeno la metà dell'importo</c:v>
                </c:pt>
                <c:pt idx="2">
                  <c:v>Concessi per meno della metà dell'importo</c:v>
                </c:pt>
                <c:pt idx="3">
                  <c:v>Esito negativo o concessi in minima parte</c:v>
                </c:pt>
              </c:strCache>
            </c:strRef>
          </c:cat>
          <c:val>
            <c:numRef>
              <c:f>'Monitor Credito'!$F$36:$F$39</c:f>
              <c:numCache>
                <c:formatCode>####.0%</c:formatCode>
                <c:ptCount val="4"/>
                <c:pt idx="0">
                  <c:v>0.76136363636363635</c:v>
                </c:pt>
                <c:pt idx="1">
                  <c:v>0.10227272727272727</c:v>
                </c:pt>
                <c:pt idx="2">
                  <c:v>2.2727272727272728E-2</c:v>
                </c:pt>
                <c:pt idx="3">
                  <c:v>0.11363636363636363</c:v>
                </c:pt>
              </c:numCache>
            </c:numRef>
          </c:val>
          <c:extLst>
            <c:ext xmlns:c16="http://schemas.microsoft.com/office/drawing/2014/chart" uri="{C3380CC4-5D6E-409C-BE32-E72D297353CC}">
              <c16:uniqueId val="{00000008-C44C-48FC-8100-918D4D7F5F5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1100787992805203"/>
          <c:w val="0.99935186997241965"/>
          <c:h val="0.23868174402467179"/>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rgbClr val="002060"/>
          </a:solidFill>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dirty="0">
                <a:solidFill>
                  <a:srgbClr val="002060"/>
                </a:solidFill>
              </a:rPr>
              <a:t>Negli ultimi 12 mesi avete richiesto dei nuovi finanziamenti con durata superiore a 18 mesi,</a:t>
            </a:r>
          </a:p>
          <a:p>
            <a:pPr>
              <a:defRPr sz="1800" b="1" i="1"/>
            </a:pPr>
            <a:r>
              <a:rPr lang="it-IT" sz="1800" b="1" dirty="0">
                <a:solidFill>
                  <a:srgbClr val="002060"/>
                </a:solidFill>
              </a:rPr>
              <a:t>ad oggi già contrattualizzati?</a:t>
            </a:r>
          </a:p>
        </c:rich>
      </c:tx>
      <c:layout>
        <c:manualLayout>
          <c:xMode val="edge"/>
          <c:yMode val="edge"/>
          <c:x val="0.14771034324342061"/>
          <c:y val="4.590045435770343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0901965610028215"/>
          <c:y val="0.29035264353572904"/>
          <c:w val="0.36100085318632275"/>
          <c:h val="0.3786706595070907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62-4A65-A924-18EAB15519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62-4A65-A924-18EAB155196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Credito'!$D$53:$D$54</c:f>
              <c:strCache>
                <c:ptCount val="2"/>
                <c:pt idx="0">
                  <c:v>Sì</c:v>
                </c:pt>
                <c:pt idx="1">
                  <c:v>No</c:v>
                </c:pt>
              </c:strCache>
            </c:strRef>
          </c:cat>
          <c:val>
            <c:numRef>
              <c:f>'Monitor Credito'!$F$53:$F$54</c:f>
              <c:numCache>
                <c:formatCode>####.0%</c:formatCode>
                <c:ptCount val="2"/>
                <c:pt idx="0">
                  <c:v>0.22615384615384618</c:v>
                </c:pt>
                <c:pt idx="1">
                  <c:v>0.77384615384615385</c:v>
                </c:pt>
              </c:numCache>
            </c:numRef>
          </c:val>
          <c:extLst>
            <c:ext xmlns:c16="http://schemas.microsoft.com/office/drawing/2014/chart" uri="{C3380CC4-5D6E-409C-BE32-E72D297353CC}">
              <c16:uniqueId val="{00000004-8862-4A65-A924-18EAB155196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4818714313841298"/>
          <c:y val="0.78643690623709195"/>
          <c:w val="0.27221812036490123"/>
          <c:h val="0.11244217265592731"/>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r>
              <a:rPr lang="it-IT" sz="1800" b="1" i="1" u="none" strike="noStrike" kern="1200" spc="0" baseline="0" dirty="0">
                <a:solidFill>
                  <a:srgbClr val="002060"/>
                </a:solidFill>
                <a:effectLst/>
              </a:rPr>
              <a:t>Se SI, che esito hanno avuto?</a:t>
            </a:r>
          </a:p>
        </c:rich>
      </c:tx>
      <c:layout>
        <c:manualLayout>
          <c:xMode val="edge"/>
          <c:yMode val="edge"/>
          <c:x val="0.22869413270328806"/>
          <c:y val="8.305796502822525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28785883047844057"/>
          <c:y val="0.29401745146633623"/>
          <c:w val="0.35700515193279525"/>
          <c:h val="0.374479381798155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DD-485A-977D-7B3272A83B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DD-485A-977D-7B3272A83B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DD-485A-977D-7B3272A83B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DD-485A-977D-7B3272A83B97}"/>
              </c:ext>
            </c:extLst>
          </c:dPt>
          <c:dLbls>
            <c:dLbl>
              <c:idx val="1"/>
              <c:layout>
                <c:manualLayout>
                  <c:x val="-4.7037037037037037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DD-485A-977D-7B3272A83B97}"/>
                </c:ext>
              </c:extLst>
            </c:dLbl>
            <c:dLbl>
              <c:idx val="3"/>
              <c:layout>
                <c:manualLayout>
                  <c:x val="4.9388888888888802E-2"/>
                  <c:y val="-2.70531167711217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DD-485A-977D-7B3272A83B9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Credito'!$D$62:$D$65</c:f>
              <c:strCache>
                <c:ptCount val="4"/>
                <c:pt idx="0">
                  <c:v>Concessi per l'importo richiesto</c:v>
                </c:pt>
                <c:pt idx="1">
                  <c:v>Concessi per almeno la metà dell'importo</c:v>
                </c:pt>
                <c:pt idx="2">
                  <c:v>Concessi per meno della metà dell'importo</c:v>
                </c:pt>
                <c:pt idx="3">
                  <c:v>Negativo, o concessi in minima parte</c:v>
                </c:pt>
              </c:strCache>
            </c:strRef>
          </c:cat>
          <c:val>
            <c:numRef>
              <c:f>'Monitor Credito'!$F$62:$F$65</c:f>
              <c:numCache>
                <c:formatCode>####.0%</c:formatCode>
                <c:ptCount val="4"/>
                <c:pt idx="0">
                  <c:v>0.94482758620689655</c:v>
                </c:pt>
                <c:pt idx="1">
                  <c:v>2.7586206896551727E-2</c:v>
                </c:pt>
                <c:pt idx="2">
                  <c:v>6.8965517241379318E-3</c:v>
                </c:pt>
                <c:pt idx="3">
                  <c:v>2.0689655172413793E-2</c:v>
                </c:pt>
              </c:numCache>
            </c:numRef>
          </c:val>
          <c:extLst>
            <c:ext xmlns:c16="http://schemas.microsoft.com/office/drawing/2014/chart" uri="{C3380CC4-5D6E-409C-BE32-E72D297353CC}">
              <c16:uniqueId val="{00000008-86DD-485A-977D-7B3272A83B9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004922228785195E-2"/>
          <c:y val="0.74812554208304027"/>
          <c:w val="0.95241747063070159"/>
          <c:h val="0.2313133347101749"/>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dirty="0">
                <a:solidFill>
                  <a:srgbClr val="002060"/>
                </a:solidFill>
              </a:rPr>
              <a:t>Avete sostenuto piani di investimento (CAPEX)</a:t>
            </a:r>
          </a:p>
          <a:p>
            <a:pPr>
              <a:defRPr sz="1800" b="1" i="1"/>
            </a:pPr>
            <a:r>
              <a:rPr lang="it-IT" sz="1800" b="1" dirty="0">
                <a:solidFill>
                  <a:srgbClr val="002060"/>
                </a:solidFill>
              </a:rPr>
              <a:t>negli ultimi 12 mesi?</a:t>
            </a:r>
          </a:p>
        </c:rich>
      </c:tx>
      <c:layout>
        <c:manualLayout>
          <c:xMode val="edge"/>
          <c:yMode val="edge"/>
          <c:x val="0.10767834875631686"/>
          <c:y val="8.0752760524499659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25476783487563165"/>
          <c:y val="0.25081797791580401"/>
          <c:w val="0.3791940670735709"/>
          <c:h val="0.397754371471843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C5-45E7-BDFD-BA32A96AAB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C5-45E7-BDFD-BA32A96AAB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C5-45E7-BDFD-BA32A96AAB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C5-45E7-BDFD-BA32A96AABAA}"/>
              </c:ext>
            </c:extLst>
          </c:dPt>
          <c:dLbls>
            <c:dLbl>
              <c:idx val="3"/>
              <c:layout>
                <c:manualLayout>
                  <c:x val="1.1759259259259256E-2"/>
                  <c:y val="2.41228128491397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C5-45E7-BDFD-BA32A96AABA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'Monitor Credito'!$D$138:$D$141</c:f>
              <c:strCache>
                <c:ptCount val="4"/>
                <c:pt idx="0">
                  <c:v>Sì, erano di importo straordinario per le dimensioni aziendali</c:v>
                </c:pt>
                <c:pt idx="1">
                  <c:v>Sì, erano di importo significativo per le dimensioni aziendali </c:v>
                </c:pt>
                <c:pt idx="2">
                  <c:v>Sì, ma erano sostanzialmente trascurabili o di modesta entità rispetto alle dimensioni aziendali</c:v>
                </c:pt>
                <c:pt idx="3">
                  <c:v>No</c:v>
                </c:pt>
              </c:strCache>
            </c:strRef>
          </c:cat>
          <c:val>
            <c:numRef>
              <c:f>'Monitor Credito'!$F$138:$F$141</c:f>
              <c:numCache>
                <c:formatCode>####.0%</c:formatCode>
                <c:ptCount val="4"/>
                <c:pt idx="0">
                  <c:v>1.6949152542372881E-2</c:v>
                </c:pt>
                <c:pt idx="1">
                  <c:v>0.17411402157164868</c:v>
                </c:pt>
                <c:pt idx="2">
                  <c:v>0.17565485362095534</c:v>
                </c:pt>
                <c:pt idx="3">
                  <c:v>0.63328197226502314</c:v>
                </c:pt>
              </c:numCache>
            </c:numRef>
          </c:val>
          <c:extLst>
            <c:ext xmlns:c16="http://schemas.microsoft.com/office/drawing/2014/chart" uri="{C3380CC4-5D6E-409C-BE32-E72D297353CC}">
              <c16:uniqueId val="{00000008-EEC5-45E7-BDFD-BA32A96AABAA}"/>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egendEntry>
        <c:idx val="2"/>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Entry>
      <c:layout>
        <c:manualLayout>
          <c:xMode val="edge"/>
          <c:yMode val="edge"/>
          <c:x val="0"/>
          <c:y val="0.69068944099378893"/>
          <c:w val="1"/>
          <c:h val="0.2698695652173913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i="1" dirty="0"/>
              <a:t>Se SI, che finalità prevalente</a:t>
            </a:r>
            <a:r>
              <a:rPr lang="it-IT" sz="1800" b="1" i="1" baseline="0" dirty="0"/>
              <a:t> avevano?</a:t>
            </a:r>
            <a:endParaRPr lang="it-IT" sz="1800" b="1" i="1" dirty="0"/>
          </a:p>
        </c:rich>
      </c:tx>
      <c:layout>
        <c:manualLayout>
          <c:xMode val="edge"/>
          <c:yMode val="edge"/>
          <c:x val="0.2063514799501214"/>
          <c:y val="8.9837819185645276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1524578329067404"/>
          <c:y val="0.24942184265010353"/>
          <c:w val="0.38372415829887774"/>
          <c:h val="0.40350621118012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44-4E1B-A7D2-C69BE7BB78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44-4E1B-A7D2-C69BE7BB78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44-4E1B-A7D2-C69BE7BB78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44-4E1B-A7D2-C69BE7BB78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44-4E1B-A7D2-C69BE7BB789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Credito'!$D$158:$D$162</c:f>
              <c:strCache>
                <c:ptCount val="5"/>
                <c:pt idx="0">
                  <c:v>Sviluppo</c:v>
                </c:pt>
                <c:pt idx="1">
                  <c:v>Innovazione (Ricerca e Sviluppo...)</c:v>
                </c:pt>
                <c:pt idx="2">
                  <c:v>Efficienza</c:v>
                </c:pt>
                <c:pt idx="3">
                  <c:v>Sostenibilità-ESG</c:v>
                </c:pt>
                <c:pt idx="4">
                  <c:v>Manutenzioni (ripristini, sostituzioni...)</c:v>
                </c:pt>
              </c:strCache>
            </c:strRef>
          </c:cat>
          <c:val>
            <c:numRef>
              <c:f>'Monitor Credito'!$F$158:$F$162</c:f>
              <c:numCache>
                <c:formatCode>####.0%</c:formatCode>
                <c:ptCount val="5"/>
                <c:pt idx="0">
                  <c:v>0.41949152542372881</c:v>
                </c:pt>
                <c:pt idx="1">
                  <c:v>5.508474576271187E-2</c:v>
                </c:pt>
                <c:pt idx="2">
                  <c:v>0.33050847457627119</c:v>
                </c:pt>
                <c:pt idx="3">
                  <c:v>7.2033898305084748E-2</c:v>
                </c:pt>
                <c:pt idx="4">
                  <c:v>0.1228813559322034</c:v>
                </c:pt>
              </c:numCache>
            </c:numRef>
          </c:val>
          <c:extLst>
            <c:ext xmlns:c16="http://schemas.microsoft.com/office/drawing/2014/chart" uri="{C3380CC4-5D6E-409C-BE32-E72D297353CC}">
              <c16:uniqueId val="{0000000A-9544-4E1B-A7D2-C69BE7BB789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375861390037409E-2"/>
          <c:y val="0.71413819875776396"/>
          <c:w val="0.94165518146616789"/>
          <c:h val="0.22231797791580404"/>
        </c:manualLayout>
      </c:layout>
      <c:overlay val="0"/>
      <c:spPr>
        <a:noFill/>
        <a:ln>
          <a:noFill/>
        </a:ln>
        <a:effectLst/>
      </c:spPr>
      <c:txPr>
        <a:bodyPr rot="0" spcFirstLastPara="1" vertOverflow="ellipsis" vert="horz" wrap="square" anchor="ctr" anchorCtr="1"/>
        <a:lstStyle/>
        <a:p>
          <a:pPr>
            <a:defRPr sz="13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dirty="0">
                <a:solidFill>
                  <a:srgbClr val="002060"/>
                </a:solidFill>
              </a:rPr>
              <a:t>Per i prossimi 12 mesi avete piani di investimento (CAPEX)?</a:t>
            </a:r>
            <a:r>
              <a:rPr lang="it-IT" sz="1800" b="1" baseline="0" dirty="0">
                <a:solidFill>
                  <a:srgbClr val="002060"/>
                </a:solidFill>
              </a:rPr>
              <a:t> </a:t>
            </a:r>
            <a:r>
              <a:rPr lang="it-IT" sz="1800" b="1" dirty="0">
                <a:solidFill>
                  <a:srgbClr val="002060"/>
                </a:solidFill>
              </a:rPr>
              <a:t>Come si pongono rispetto</a:t>
            </a:r>
          </a:p>
          <a:p>
            <a:pPr>
              <a:defRPr sz="1800" b="1" i="1"/>
            </a:pPr>
            <a:r>
              <a:rPr lang="it-IT" sz="1800" b="1" dirty="0">
                <a:solidFill>
                  <a:srgbClr val="002060"/>
                </a:solidFill>
              </a:rPr>
              <a:t>alla media degli ultimi 12 mesi?</a:t>
            </a:r>
          </a:p>
        </c:rich>
      </c:tx>
      <c:layout>
        <c:manualLayout>
          <c:xMode val="edge"/>
          <c:yMode val="edge"/>
          <c:x val="0.10138002887707553"/>
          <c:y val="2.1911663216011044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26396091750344558"/>
          <c:y val="0.21802242926155971"/>
          <c:w val="0.38012535275972958"/>
          <c:h val="0.399721877156659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E6-4DE0-80F0-7C61D91B18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E6-4DE0-80F0-7C61D91B18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E6-4DE0-80F0-7C61D91B18F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Credito'!$D$174:$D$176</c:f>
              <c:strCache>
                <c:ptCount val="3"/>
                <c:pt idx="0">
                  <c:v>Sì, per importi superiori o in linea rispetto alla media degli ultimi 12 mesi</c:v>
                </c:pt>
                <c:pt idx="1">
                  <c:v>Sì, ma per importi più contenuti rispetto alla media degli ultimi 12 mesi</c:v>
                </c:pt>
                <c:pt idx="2">
                  <c:v>No, non abbiamo significativi piani di investimento</c:v>
                </c:pt>
              </c:strCache>
            </c:strRef>
          </c:cat>
          <c:val>
            <c:numRef>
              <c:f>'Monitor Credito'!$F$174:$F$176</c:f>
              <c:numCache>
                <c:formatCode>####.0%</c:formatCode>
                <c:ptCount val="3"/>
                <c:pt idx="0">
                  <c:v>0.24961479198767336</c:v>
                </c:pt>
                <c:pt idx="1">
                  <c:v>0.15254237288135594</c:v>
                </c:pt>
                <c:pt idx="2">
                  <c:v>0.5978428351309707</c:v>
                </c:pt>
              </c:numCache>
            </c:numRef>
          </c:val>
          <c:extLst>
            <c:ext xmlns:c16="http://schemas.microsoft.com/office/drawing/2014/chart" uri="{C3380CC4-5D6E-409C-BE32-E72D297353CC}">
              <c16:uniqueId val="{00000006-9DE6-4DE0-80F0-7C61D91B18F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8696593817680656E-2"/>
          <c:y val="0.69053071083505868"/>
          <c:w val="0.93326557065039051"/>
          <c:h val="0.1977198067632850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r>
              <a:rPr lang="it-IT" sz="1800" b="1" i="1" dirty="0"/>
              <a:t>Se NO, perché?</a:t>
            </a:r>
          </a:p>
        </c:rich>
      </c:tx>
      <c:layout>
        <c:manualLayout>
          <c:xMode val="edge"/>
          <c:yMode val="edge"/>
          <c:x val="0.36687389249852331"/>
          <c:y val="6.1352657004830918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29109486775611992"/>
          <c:y val="0.22818098688750862"/>
          <c:w val="0.39130094506792668"/>
          <c:h val="0.4114736024844719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57-4D88-853D-755C2773AF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57-4D88-853D-755C2773AF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57-4D88-853D-755C2773AF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57-4D88-853D-755C2773AF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57-4D88-853D-755C2773AF2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'Monitor Credito'!$D$189:$D$193</c:f>
              <c:strCache>
                <c:ptCount val="5"/>
                <c:pt idx="0">
                  <c:v>Abbiamo recentemente completato un rilevante ciclo di investimenti</c:v>
                </c:pt>
                <c:pt idx="1">
                  <c:v>Siamo in una fase di riflessione rispetto al contesto e al mercato</c:v>
                </c:pt>
                <c:pt idx="2">
                  <c:v>Non ci sono progettualità particolari in questo momento</c:v>
                </c:pt>
                <c:pt idx="3">
                  <c:v>Non abbiamo risorse finanziarie per sostenerli</c:v>
                </c:pt>
                <c:pt idx="4">
                  <c:v>Attendiamo agevolazioni specifiche (fiscali o contributi) per avviarli</c:v>
                </c:pt>
              </c:strCache>
            </c:strRef>
          </c:cat>
          <c:val>
            <c:numRef>
              <c:f>'Monitor Credito'!$F$189:$F$193</c:f>
              <c:numCache>
                <c:formatCode>####.0%</c:formatCode>
                <c:ptCount val="5"/>
                <c:pt idx="0">
                  <c:v>0.16666666666666669</c:v>
                </c:pt>
                <c:pt idx="1">
                  <c:v>0.24193548387096775</c:v>
                </c:pt>
                <c:pt idx="2">
                  <c:v>0.46774193548387094</c:v>
                </c:pt>
                <c:pt idx="3">
                  <c:v>3.7634408602150539E-2</c:v>
                </c:pt>
                <c:pt idx="4">
                  <c:v>8.6021505376344079E-2</c:v>
                </c:pt>
              </c:numCache>
            </c:numRef>
          </c:val>
          <c:extLst>
            <c:ext xmlns:c16="http://schemas.microsoft.com/office/drawing/2014/chart" uri="{C3380CC4-5D6E-409C-BE32-E72D297353CC}">
              <c16:uniqueId val="{0000000A-C957-4D88-853D-755C2773AF2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2027958259499875E-2"/>
          <c:y val="0.68457315389924089"/>
          <c:w val="0.94980507974010631"/>
          <c:h val="0.2873162525879917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226131889763769E-2"/>
          <c:y val="0.27190763888888891"/>
          <c:w val="0.22397178477690288"/>
          <c:h val="0.4740736111111111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A4-4A22-9799-7E636BC5BB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A4-4A22-9799-7E636BC5BB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A4-4A22-9799-7E636BC5BB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A4-4A22-9799-7E636BC5BB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A4-4A22-9799-7E636BC5BBB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4A4-4A22-9799-7E636BC5BBB6}"/>
              </c:ext>
            </c:extLst>
          </c:dPt>
          <c:dLbls>
            <c:dLbl>
              <c:idx val="0"/>
              <c:layout>
                <c:manualLayout>
                  <c:x val="-5.5208333333333331E-2"/>
                  <c:y val="-0.1719791666666666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A4-4A22-9799-7E636BC5BB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'Monitor Credito'!$D$225:$D$230</c:f>
              <c:strCache>
                <c:ptCount val="6"/>
                <c:pt idx="0">
                  <c:v>Nessuna, perchè al momento non riteniamo di aver esigenze da rappresentare al sistema bancario</c:v>
                </c:pt>
                <c:pt idx="1">
                  <c:v>Nessuna, perché abbiamo fabbisogni ma la nostra situazione ci consente di essere autonomi</c:v>
                </c:pt>
                <c:pt idx="2">
                  <c:v>Solo per CAPEX</c:v>
                </c:pt>
                <c:pt idx="3">
                  <c:v>Solo per CIRCOLANTE (magazzino, crediti, fornitori)</c:v>
                </c:pt>
                <c:pt idx="4">
                  <c:v>Per entrambe, CAPEX e CIRCOLANTE</c:v>
                </c:pt>
                <c:pt idx="5">
                  <c:v>La priorità è riordino e riscadenziamento finanziario, a supporto della liquidità aziendale</c:v>
                </c:pt>
              </c:strCache>
            </c:strRef>
          </c:cat>
          <c:val>
            <c:numRef>
              <c:f>'Monitor Credito'!$F$225:$F$230</c:f>
              <c:numCache>
                <c:formatCode>####.0%</c:formatCode>
                <c:ptCount val="6"/>
                <c:pt idx="0">
                  <c:v>0.46759259259259262</c:v>
                </c:pt>
                <c:pt idx="1">
                  <c:v>0.24537037037037038</c:v>
                </c:pt>
                <c:pt idx="2">
                  <c:v>0.10339506172839506</c:v>
                </c:pt>
                <c:pt idx="3">
                  <c:v>7.0987654320987664E-2</c:v>
                </c:pt>
                <c:pt idx="4">
                  <c:v>6.7901234567901231E-2</c:v>
                </c:pt>
                <c:pt idx="5">
                  <c:v>4.4753086419753084E-2</c:v>
                </c:pt>
              </c:numCache>
            </c:numRef>
          </c:val>
          <c:extLst>
            <c:ext xmlns:c16="http://schemas.microsoft.com/office/drawing/2014/chart" uri="{C3380CC4-5D6E-409C-BE32-E72D297353CC}">
              <c16:uniqueId val="{0000000C-94A4-4A22-9799-7E636BC5BBB6}"/>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Entry>
      <c:layout>
        <c:manualLayout>
          <c:xMode val="edge"/>
          <c:yMode val="edge"/>
          <c:x val="0.31874999999999998"/>
          <c:y val="0.30938385416666669"/>
          <c:w val="0.68125000000000002"/>
          <c:h val="0.31243108413488041"/>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936240134496229E-2"/>
          <c:y val="0.1112276372055471"/>
          <c:w val="0.85808594393729254"/>
          <c:h val="0.6763010621162665"/>
        </c:manualLayout>
      </c:layout>
      <c:lineChart>
        <c:grouping val="standard"/>
        <c:varyColors val="0"/>
        <c:ser>
          <c:idx val="1"/>
          <c:order val="0"/>
          <c:tx>
            <c:v>Totale</c:v>
          </c:tx>
          <c:spPr>
            <a:ln w="28575" cap="rnd">
              <a:solidFill>
                <a:schemeClr val="accent2"/>
              </a:solidFill>
              <a:round/>
            </a:ln>
            <a:effectLst/>
          </c:spPr>
          <c:marker>
            <c:symbol val="none"/>
          </c:marker>
          <c:cat>
            <c:strRef>
              <c:f>ProspettoVeneto!$B$8:$C$61</c:f>
              <c:strCache>
                <c:ptCount val="54"/>
                <c:pt idx="0">
                  <c:v>30/06/2011</c:v>
                </c:pt>
                <c:pt idx="1">
                  <c:v>30/09/2011</c:v>
                </c:pt>
                <c:pt idx="2">
                  <c:v>31/12/2011</c:v>
                </c:pt>
                <c:pt idx="3">
                  <c:v>31/03/2012</c:v>
                </c:pt>
                <c:pt idx="4">
                  <c:v>30/06/2012</c:v>
                </c:pt>
                <c:pt idx="5">
                  <c:v>30/09/2012</c:v>
                </c:pt>
                <c:pt idx="6">
                  <c:v>31/12/2012</c:v>
                </c:pt>
                <c:pt idx="7">
                  <c:v>31/03/2013</c:v>
                </c:pt>
                <c:pt idx="8">
                  <c:v>30/06/2013</c:v>
                </c:pt>
                <c:pt idx="9">
                  <c:v>30/09/2013</c:v>
                </c:pt>
                <c:pt idx="10">
                  <c:v>31/12/2013</c:v>
                </c:pt>
                <c:pt idx="11">
                  <c:v>31/03/2014</c:v>
                </c:pt>
                <c:pt idx="12">
                  <c:v>30/06/2014</c:v>
                </c:pt>
                <c:pt idx="13">
                  <c:v>30/09/2014</c:v>
                </c:pt>
                <c:pt idx="14">
                  <c:v>31/12/2014</c:v>
                </c:pt>
                <c:pt idx="15">
                  <c:v>31/03/2015</c:v>
                </c:pt>
                <c:pt idx="16">
                  <c:v>30/06/2015</c:v>
                </c:pt>
                <c:pt idx="17">
                  <c:v>30/09/2015</c:v>
                </c:pt>
                <c:pt idx="18">
                  <c:v>31/12/2015</c:v>
                </c:pt>
                <c:pt idx="19">
                  <c:v>31/03/2016</c:v>
                </c:pt>
                <c:pt idx="20">
                  <c:v>30/06/2016</c:v>
                </c:pt>
                <c:pt idx="21">
                  <c:v>30/09/2016</c:v>
                </c:pt>
                <c:pt idx="22">
                  <c:v>31/12/2016</c:v>
                </c:pt>
                <c:pt idx="23">
                  <c:v>31/03/2017</c:v>
                </c:pt>
                <c:pt idx="24">
                  <c:v>30/06/2017</c:v>
                </c:pt>
                <c:pt idx="25">
                  <c:v>30/09/2017</c:v>
                </c:pt>
                <c:pt idx="26">
                  <c:v>31/12/2017</c:v>
                </c:pt>
                <c:pt idx="27">
                  <c:v>31/03/2018</c:v>
                </c:pt>
                <c:pt idx="28">
                  <c:v>30/06/2018</c:v>
                </c:pt>
                <c:pt idx="29">
                  <c:v>30/09/2018</c:v>
                </c:pt>
                <c:pt idx="30">
                  <c:v>31/12/2018</c:v>
                </c:pt>
                <c:pt idx="31">
                  <c:v>31/03/2019</c:v>
                </c:pt>
                <c:pt idx="32">
                  <c:v>30/06/2019</c:v>
                </c:pt>
                <c:pt idx="33">
                  <c:v>30/09/2019</c:v>
                </c:pt>
                <c:pt idx="34">
                  <c:v>31/12/2019</c:v>
                </c:pt>
                <c:pt idx="35">
                  <c:v>31/03/2020</c:v>
                </c:pt>
                <c:pt idx="36">
                  <c:v>30/06/2020</c:v>
                </c:pt>
                <c:pt idx="37">
                  <c:v>30/09/2020</c:v>
                </c:pt>
                <c:pt idx="38">
                  <c:v>31/12/2020</c:v>
                </c:pt>
                <c:pt idx="39">
                  <c:v>31/03/2021</c:v>
                </c:pt>
                <c:pt idx="40">
                  <c:v>30/06/2021</c:v>
                </c:pt>
                <c:pt idx="41">
                  <c:v>30/09/2021</c:v>
                </c:pt>
                <c:pt idx="42">
                  <c:v>31/12/2021</c:v>
                </c:pt>
                <c:pt idx="43">
                  <c:v>31/03/2022</c:v>
                </c:pt>
                <c:pt idx="44">
                  <c:v>30/06/2022</c:v>
                </c:pt>
                <c:pt idx="45">
                  <c:v>30/09/2022</c:v>
                </c:pt>
                <c:pt idx="46">
                  <c:v>31/12/2022</c:v>
                </c:pt>
                <c:pt idx="47">
                  <c:v>31/03/2023</c:v>
                </c:pt>
                <c:pt idx="48">
                  <c:v>30/06/2023</c:v>
                </c:pt>
                <c:pt idx="49">
                  <c:v>30/09/2023</c:v>
                </c:pt>
                <c:pt idx="50">
                  <c:v>31/12/2023</c:v>
                </c:pt>
                <c:pt idx="51">
                  <c:v>31/03/2024</c:v>
                </c:pt>
                <c:pt idx="52">
                  <c:v>30/06/2024</c:v>
                </c:pt>
                <c:pt idx="53">
                  <c:v>30/09/2024</c:v>
                </c:pt>
              </c:strCache>
            </c:strRef>
          </c:cat>
          <c:val>
            <c:numRef>
              <c:f>ProspettoVeneto!$Y$8:$Y$61</c:f>
              <c:numCache>
                <c:formatCode>#,##0.###################</c:formatCode>
                <c:ptCount val="54"/>
                <c:pt idx="0">
                  <c:v>131772055</c:v>
                </c:pt>
                <c:pt idx="1">
                  <c:v>131839546.99999999</c:v>
                </c:pt>
                <c:pt idx="2">
                  <c:v>129207718.00000001</c:v>
                </c:pt>
                <c:pt idx="3">
                  <c:v>127651320</c:v>
                </c:pt>
                <c:pt idx="4">
                  <c:v>126372634</c:v>
                </c:pt>
                <c:pt idx="5">
                  <c:v>125058440.99999999</c:v>
                </c:pt>
                <c:pt idx="6">
                  <c:v>124619277</c:v>
                </c:pt>
                <c:pt idx="7">
                  <c:v>123569570</c:v>
                </c:pt>
                <c:pt idx="8">
                  <c:v>122017906.99999999</c:v>
                </c:pt>
                <c:pt idx="9">
                  <c:v>121769249</c:v>
                </c:pt>
                <c:pt idx="10">
                  <c:v>119370177.99999999</c:v>
                </c:pt>
                <c:pt idx="11">
                  <c:v>121906037.99999999</c:v>
                </c:pt>
                <c:pt idx="12">
                  <c:v>121073271</c:v>
                </c:pt>
                <c:pt idx="13">
                  <c:v>120666878</c:v>
                </c:pt>
                <c:pt idx="14">
                  <c:v>117405363.99999999</c:v>
                </c:pt>
                <c:pt idx="15">
                  <c:v>117269287</c:v>
                </c:pt>
                <c:pt idx="16">
                  <c:v>117532036.00000001</c:v>
                </c:pt>
                <c:pt idx="17">
                  <c:v>116846974.00000001</c:v>
                </c:pt>
                <c:pt idx="18">
                  <c:v>113212378</c:v>
                </c:pt>
                <c:pt idx="19">
                  <c:v>112868028</c:v>
                </c:pt>
                <c:pt idx="20">
                  <c:v>111285790</c:v>
                </c:pt>
                <c:pt idx="21">
                  <c:v>109783154</c:v>
                </c:pt>
                <c:pt idx="22">
                  <c:v>107481487</c:v>
                </c:pt>
                <c:pt idx="23">
                  <c:v>108904143</c:v>
                </c:pt>
                <c:pt idx="24">
                  <c:v>103568680.00000001</c:v>
                </c:pt>
                <c:pt idx="25">
                  <c:v>99380108</c:v>
                </c:pt>
                <c:pt idx="26">
                  <c:v>98982888</c:v>
                </c:pt>
                <c:pt idx="27">
                  <c:v>100017667</c:v>
                </c:pt>
                <c:pt idx="28">
                  <c:v>96306075</c:v>
                </c:pt>
                <c:pt idx="29">
                  <c:v>94307391</c:v>
                </c:pt>
                <c:pt idx="30">
                  <c:v>91386787.000000015</c:v>
                </c:pt>
                <c:pt idx="31">
                  <c:v>89569758</c:v>
                </c:pt>
                <c:pt idx="32">
                  <c:v>89215693</c:v>
                </c:pt>
                <c:pt idx="33">
                  <c:v>87879528</c:v>
                </c:pt>
                <c:pt idx="34">
                  <c:v>86098576</c:v>
                </c:pt>
                <c:pt idx="35">
                  <c:v>86893904.999999985</c:v>
                </c:pt>
                <c:pt idx="36">
                  <c:v>89492041</c:v>
                </c:pt>
                <c:pt idx="37">
                  <c:v>90321803</c:v>
                </c:pt>
                <c:pt idx="38">
                  <c:v>89134835.999999985</c:v>
                </c:pt>
                <c:pt idx="39">
                  <c:v>90264283.999999985</c:v>
                </c:pt>
                <c:pt idx="40">
                  <c:v>89871526</c:v>
                </c:pt>
                <c:pt idx="41">
                  <c:v>88662933</c:v>
                </c:pt>
                <c:pt idx="42">
                  <c:v>88211844</c:v>
                </c:pt>
                <c:pt idx="43">
                  <c:v>89567743</c:v>
                </c:pt>
                <c:pt idx="44">
                  <c:v>89597182</c:v>
                </c:pt>
                <c:pt idx="45">
                  <c:v>88943950</c:v>
                </c:pt>
                <c:pt idx="46">
                  <c:v>86578528.999999985</c:v>
                </c:pt>
                <c:pt idx="47">
                  <c:v>85600087</c:v>
                </c:pt>
                <c:pt idx="48">
                  <c:v>84244905</c:v>
                </c:pt>
                <c:pt idx="49">
                  <c:v>82289941</c:v>
                </c:pt>
                <c:pt idx="50">
                  <c:v>80277185</c:v>
                </c:pt>
                <c:pt idx="51">
                  <c:v>78685337</c:v>
                </c:pt>
                <c:pt idx="52">
                  <c:v>76830485.000000015</c:v>
                </c:pt>
                <c:pt idx="53">
                  <c:v>75813536.999999985</c:v>
                </c:pt>
              </c:numCache>
            </c:numRef>
          </c:val>
          <c:smooth val="0"/>
          <c:extLst>
            <c:ext xmlns:c16="http://schemas.microsoft.com/office/drawing/2014/chart" uri="{C3380CC4-5D6E-409C-BE32-E72D297353CC}">
              <c16:uniqueId val="{00000000-D6C7-4ECA-8211-E11B02A5056C}"/>
            </c:ext>
          </c:extLst>
        </c:ser>
        <c:ser>
          <c:idx val="3"/>
          <c:order val="1"/>
          <c:tx>
            <c:v>Servizi</c:v>
          </c:tx>
          <c:spPr>
            <a:ln w="28575" cap="rnd">
              <a:solidFill>
                <a:schemeClr val="accent6"/>
              </a:solidFill>
              <a:round/>
            </a:ln>
            <a:effectLst/>
          </c:spPr>
          <c:marker>
            <c:symbol val="none"/>
          </c:marker>
          <c:cat>
            <c:strRef>
              <c:f>ProspettoVeneto!$B$8:$C$61</c:f>
              <c:strCache>
                <c:ptCount val="54"/>
                <c:pt idx="0">
                  <c:v>30/06/2011</c:v>
                </c:pt>
                <c:pt idx="1">
                  <c:v>30/09/2011</c:v>
                </c:pt>
                <c:pt idx="2">
                  <c:v>31/12/2011</c:v>
                </c:pt>
                <c:pt idx="3">
                  <c:v>31/03/2012</c:v>
                </c:pt>
                <c:pt idx="4">
                  <c:v>30/06/2012</c:v>
                </c:pt>
                <c:pt idx="5">
                  <c:v>30/09/2012</c:v>
                </c:pt>
                <c:pt idx="6">
                  <c:v>31/12/2012</c:v>
                </c:pt>
                <c:pt idx="7">
                  <c:v>31/03/2013</c:v>
                </c:pt>
                <c:pt idx="8">
                  <c:v>30/06/2013</c:v>
                </c:pt>
                <c:pt idx="9">
                  <c:v>30/09/2013</c:v>
                </c:pt>
                <c:pt idx="10">
                  <c:v>31/12/2013</c:v>
                </c:pt>
                <c:pt idx="11">
                  <c:v>31/03/2014</c:v>
                </c:pt>
                <c:pt idx="12">
                  <c:v>30/06/2014</c:v>
                </c:pt>
                <c:pt idx="13">
                  <c:v>30/09/2014</c:v>
                </c:pt>
                <c:pt idx="14">
                  <c:v>31/12/2014</c:v>
                </c:pt>
                <c:pt idx="15">
                  <c:v>31/03/2015</c:v>
                </c:pt>
                <c:pt idx="16">
                  <c:v>30/06/2015</c:v>
                </c:pt>
                <c:pt idx="17">
                  <c:v>30/09/2015</c:v>
                </c:pt>
                <c:pt idx="18">
                  <c:v>31/12/2015</c:v>
                </c:pt>
                <c:pt idx="19">
                  <c:v>31/03/2016</c:v>
                </c:pt>
                <c:pt idx="20">
                  <c:v>30/06/2016</c:v>
                </c:pt>
                <c:pt idx="21">
                  <c:v>30/09/2016</c:v>
                </c:pt>
                <c:pt idx="22">
                  <c:v>31/12/2016</c:v>
                </c:pt>
                <c:pt idx="23">
                  <c:v>31/03/2017</c:v>
                </c:pt>
                <c:pt idx="24">
                  <c:v>30/06/2017</c:v>
                </c:pt>
                <c:pt idx="25">
                  <c:v>30/09/2017</c:v>
                </c:pt>
                <c:pt idx="26">
                  <c:v>31/12/2017</c:v>
                </c:pt>
                <c:pt idx="27">
                  <c:v>31/03/2018</c:v>
                </c:pt>
                <c:pt idx="28">
                  <c:v>30/06/2018</c:v>
                </c:pt>
                <c:pt idx="29">
                  <c:v>30/09/2018</c:v>
                </c:pt>
                <c:pt idx="30">
                  <c:v>31/12/2018</c:v>
                </c:pt>
                <c:pt idx="31">
                  <c:v>31/03/2019</c:v>
                </c:pt>
                <c:pt idx="32">
                  <c:v>30/06/2019</c:v>
                </c:pt>
                <c:pt idx="33">
                  <c:v>30/09/2019</c:v>
                </c:pt>
                <c:pt idx="34">
                  <c:v>31/12/2019</c:v>
                </c:pt>
                <c:pt idx="35">
                  <c:v>31/03/2020</c:v>
                </c:pt>
                <c:pt idx="36">
                  <c:v>30/06/2020</c:v>
                </c:pt>
                <c:pt idx="37">
                  <c:v>30/09/2020</c:v>
                </c:pt>
                <c:pt idx="38">
                  <c:v>31/12/2020</c:v>
                </c:pt>
                <c:pt idx="39">
                  <c:v>31/03/2021</c:v>
                </c:pt>
                <c:pt idx="40">
                  <c:v>30/06/2021</c:v>
                </c:pt>
                <c:pt idx="41">
                  <c:v>30/09/2021</c:v>
                </c:pt>
                <c:pt idx="42">
                  <c:v>31/12/2021</c:v>
                </c:pt>
                <c:pt idx="43">
                  <c:v>31/03/2022</c:v>
                </c:pt>
                <c:pt idx="44">
                  <c:v>30/06/2022</c:v>
                </c:pt>
                <c:pt idx="45">
                  <c:v>30/09/2022</c:v>
                </c:pt>
                <c:pt idx="46">
                  <c:v>31/12/2022</c:v>
                </c:pt>
                <c:pt idx="47">
                  <c:v>31/03/2023</c:v>
                </c:pt>
                <c:pt idx="48">
                  <c:v>30/06/2023</c:v>
                </c:pt>
                <c:pt idx="49">
                  <c:v>30/09/2023</c:v>
                </c:pt>
                <c:pt idx="50">
                  <c:v>31/12/2023</c:v>
                </c:pt>
                <c:pt idx="51">
                  <c:v>31/03/2024</c:v>
                </c:pt>
                <c:pt idx="52">
                  <c:v>30/06/2024</c:v>
                </c:pt>
                <c:pt idx="53">
                  <c:v>30/09/2024</c:v>
                </c:pt>
              </c:strCache>
            </c:strRef>
          </c:cat>
          <c:val>
            <c:numRef>
              <c:f>ProspettoVeneto!$AA$8:$AA$61</c:f>
              <c:numCache>
                <c:formatCode>#,##0</c:formatCode>
                <c:ptCount val="54"/>
                <c:pt idx="0">
                  <c:v>58038854.052498281</c:v>
                </c:pt>
                <c:pt idx="1">
                  <c:v>58155220.319817349</c:v>
                </c:pt>
                <c:pt idx="2">
                  <c:v>57831124.919434518</c:v>
                </c:pt>
                <c:pt idx="3">
                  <c:v>56893419.175344557</c:v>
                </c:pt>
                <c:pt idx="4">
                  <c:v>57066526.200593576</c:v>
                </c:pt>
                <c:pt idx="5">
                  <c:v>56425929.674362913</c:v>
                </c:pt>
                <c:pt idx="6">
                  <c:v>56435629.499503195</c:v>
                </c:pt>
                <c:pt idx="7">
                  <c:v>56066146.230832502</c:v>
                </c:pt>
                <c:pt idx="8">
                  <c:v>55505566.740282938</c:v>
                </c:pt>
                <c:pt idx="9">
                  <c:v>55030066.357699066</c:v>
                </c:pt>
                <c:pt idx="10">
                  <c:v>54392871.144876115</c:v>
                </c:pt>
                <c:pt idx="11">
                  <c:v>55027514.668359444</c:v>
                </c:pt>
                <c:pt idx="12">
                  <c:v>54963396.911155239</c:v>
                </c:pt>
                <c:pt idx="13">
                  <c:v>54618897.024313748</c:v>
                </c:pt>
                <c:pt idx="14">
                  <c:v>52664145.047352798</c:v>
                </c:pt>
                <c:pt idx="15">
                  <c:v>52012673.383228794</c:v>
                </c:pt>
                <c:pt idx="16">
                  <c:v>52206692.814067081</c:v>
                </c:pt>
                <c:pt idx="17">
                  <c:v>51881509.595621616</c:v>
                </c:pt>
                <c:pt idx="18">
                  <c:v>50899036.320138887</c:v>
                </c:pt>
                <c:pt idx="19">
                  <c:v>50679983.495653041</c:v>
                </c:pt>
                <c:pt idx="20">
                  <c:v>50024981.716203064</c:v>
                </c:pt>
                <c:pt idx="21">
                  <c:v>49936725.284561068</c:v>
                </c:pt>
                <c:pt idx="22">
                  <c:v>49561340.203526326</c:v>
                </c:pt>
                <c:pt idx="23">
                  <c:v>49853380.475652911</c:v>
                </c:pt>
                <c:pt idx="24">
                  <c:v>47354075.436415471</c:v>
                </c:pt>
                <c:pt idx="25">
                  <c:v>45071591.549135745</c:v>
                </c:pt>
                <c:pt idx="26">
                  <c:v>45169802.515712708</c:v>
                </c:pt>
                <c:pt idx="27">
                  <c:v>45805150.262258135</c:v>
                </c:pt>
                <c:pt idx="28">
                  <c:v>44103619.674369797</c:v>
                </c:pt>
                <c:pt idx="29">
                  <c:v>43221404.250672959</c:v>
                </c:pt>
                <c:pt idx="30">
                  <c:v>42261279.203741789</c:v>
                </c:pt>
                <c:pt idx="31">
                  <c:v>41447682.335817479</c:v>
                </c:pt>
                <c:pt idx="32">
                  <c:v>41224739.26364848</c:v>
                </c:pt>
                <c:pt idx="33">
                  <c:v>40474104.024482943</c:v>
                </c:pt>
                <c:pt idx="34">
                  <c:v>40129729.618498921</c:v>
                </c:pt>
                <c:pt idx="35">
                  <c:v>40481521.011162609</c:v>
                </c:pt>
                <c:pt idx="36">
                  <c:v>41784598.288907781</c:v>
                </c:pt>
                <c:pt idx="37">
                  <c:v>42098461.137038946</c:v>
                </c:pt>
                <c:pt idx="38">
                  <c:v>42009073.590234652</c:v>
                </c:pt>
                <c:pt idx="39">
                  <c:v>42649300.648066208</c:v>
                </c:pt>
                <c:pt idx="40">
                  <c:v>42532454.089502536</c:v>
                </c:pt>
                <c:pt idx="41">
                  <c:v>41622897.614993639</c:v>
                </c:pt>
                <c:pt idx="42">
                  <c:v>41398580.392363273</c:v>
                </c:pt>
                <c:pt idx="43">
                  <c:v>41473336.505952574</c:v>
                </c:pt>
                <c:pt idx="44">
                  <c:v>41559316.558631919</c:v>
                </c:pt>
                <c:pt idx="45">
                  <c:v>41252492.561120234</c:v>
                </c:pt>
                <c:pt idx="46">
                  <c:v>40643660.171240993</c:v>
                </c:pt>
                <c:pt idx="47">
                  <c:v>40081301.851557076</c:v>
                </c:pt>
                <c:pt idx="48">
                  <c:v>39457415.18536821</c:v>
                </c:pt>
                <c:pt idx="49">
                  <c:v>38907836.896133803</c:v>
                </c:pt>
                <c:pt idx="50">
                  <c:v>37921524.991627775</c:v>
                </c:pt>
                <c:pt idx="51">
                  <c:v>36902575.870441392</c:v>
                </c:pt>
                <c:pt idx="52">
                  <c:v>35716947.319078393</c:v>
                </c:pt>
                <c:pt idx="53">
                  <c:v>35127145.054002389</c:v>
                </c:pt>
              </c:numCache>
            </c:numRef>
          </c:val>
          <c:smooth val="0"/>
          <c:extLst>
            <c:ext xmlns:c16="http://schemas.microsoft.com/office/drawing/2014/chart" uri="{C3380CC4-5D6E-409C-BE32-E72D297353CC}">
              <c16:uniqueId val="{00000001-D6C7-4ECA-8211-E11B02A5056C}"/>
            </c:ext>
          </c:extLst>
        </c:ser>
        <c:ser>
          <c:idx val="2"/>
          <c:order val="2"/>
          <c:tx>
            <c:v>Attività Industriali</c:v>
          </c:tx>
          <c:spPr>
            <a:ln w="28575" cap="rnd">
              <a:solidFill>
                <a:schemeClr val="bg1">
                  <a:lumMod val="65000"/>
                </a:schemeClr>
              </a:solidFill>
              <a:round/>
            </a:ln>
            <a:effectLst/>
          </c:spPr>
          <c:marker>
            <c:symbol val="none"/>
          </c:marker>
          <c:cat>
            <c:strRef>
              <c:f>ProspettoVeneto!$B$8:$C$61</c:f>
              <c:strCache>
                <c:ptCount val="54"/>
                <c:pt idx="0">
                  <c:v>30/06/2011</c:v>
                </c:pt>
                <c:pt idx="1">
                  <c:v>30/09/2011</c:v>
                </c:pt>
                <c:pt idx="2">
                  <c:v>31/12/2011</c:v>
                </c:pt>
                <c:pt idx="3">
                  <c:v>31/03/2012</c:v>
                </c:pt>
                <c:pt idx="4">
                  <c:v>30/06/2012</c:v>
                </c:pt>
                <c:pt idx="5">
                  <c:v>30/09/2012</c:v>
                </c:pt>
                <c:pt idx="6">
                  <c:v>31/12/2012</c:v>
                </c:pt>
                <c:pt idx="7">
                  <c:v>31/03/2013</c:v>
                </c:pt>
                <c:pt idx="8">
                  <c:v>30/06/2013</c:v>
                </c:pt>
                <c:pt idx="9">
                  <c:v>30/09/2013</c:v>
                </c:pt>
                <c:pt idx="10">
                  <c:v>31/12/2013</c:v>
                </c:pt>
                <c:pt idx="11">
                  <c:v>31/03/2014</c:v>
                </c:pt>
                <c:pt idx="12">
                  <c:v>30/06/2014</c:v>
                </c:pt>
                <c:pt idx="13">
                  <c:v>30/09/2014</c:v>
                </c:pt>
                <c:pt idx="14">
                  <c:v>31/12/2014</c:v>
                </c:pt>
                <c:pt idx="15">
                  <c:v>31/03/2015</c:v>
                </c:pt>
                <c:pt idx="16">
                  <c:v>30/06/2015</c:v>
                </c:pt>
                <c:pt idx="17">
                  <c:v>30/09/2015</c:v>
                </c:pt>
                <c:pt idx="18">
                  <c:v>31/12/2015</c:v>
                </c:pt>
                <c:pt idx="19">
                  <c:v>31/03/2016</c:v>
                </c:pt>
                <c:pt idx="20">
                  <c:v>30/06/2016</c:v>
                </c:pt>
                <c:pt idx="21">
                  <c:v>30/09/2016</c:v>
                </c:pt>
                <c:pt idx="22">
                  <c:v>31/12/2016</c:v>
                </c:pt>
                <c:pt idx="23">
                  <c:v>31/03/2017</c:v>
                </c:pt>
                <c:pt idx="24">
                  <c:v>30/06/2017</c:v>
                </c:pt>
                <c:pt idx="25">
                  <c:v>30/09/2017</c:v>
                </c:pt>
                <c:pt idx="26">
                  <c:v>31/12/2017</c:v>
                </c:pt>
                <c:pt idx="27">
                  <c:v>31/03/2018</c:v>
                </c:pt>
                <c:pt idx="28">
                  <c:v>30/06/2018</c:v>
                </c:pt>
                <c:pt idx="29">
                  <c:v>30/09/2018</c:v>
                </c:pt>
                <c:pt idx="30">
                  <c:v>31/12/2018</c:v>
                </c:pt>
                <c:pt idx="31">
                  <c:v>31/03/2019</c:v>
                </c:pt>
                <c:pt idx="32">
                  <c:v>30/06/2019</c:v>
                </c:pt>
                <c:pt idx="33">
                  <c:v>30/09/2019</c:v>
                </c:pt>
                <c:pt idx="34">
                  <c:v>31/12/2019</c:v>
                </c:pt>
                <c:pt idx="35">
                  <c:v>31/03/2020</c:v>
                </c:pt>
                <c:pt idx="36">
                  <c:v>30/06/2020</c:v>
                </c:pt>
                <c:pt idx="37">
                  <c:v>30/09/2020</c:v>
                </c:pt>
                <c:pt idx="38">
                  <c:v>31/12/2020</c:v>
                </c:pt>
                <c:pt idx="39">
                  <c:v>31/03/2021</c:v>
                </c:pt>
                <c:pt idx="40">
                  <c:v>30/06/2021</c:v>
                </c:pt>
                <c:pt idx="41">
                  <c:v>30/09/2021</c:v>
                </c:pt>
                <c:pt idx="42">
                  <c:v>31/12/2021</c:v>
                </c:pt>
                <c:pt idx="43">
                  <c:v>31/03/2022</c:v>
                </c:pt>
                <c:pt idx="44">
                  <c:v>30/06/2022</c:v>
                </c:pt>
                <c:pt idx="45">
                  <c:v>30/09/2022</c:v>
                </c:pt>
                <c:pt idx="46">
                  <c:v>31/12/2022</c:v>
                </c:pt>
                <c:pt idx="47">
                  <c:v>31/03/2023</c:v>
                </c:pt>
                <c:pt idx="48">
                  <c:v>30/06/2023</c:v>
                </c:pt>
                <c:pt idx="49">
                  <c:v>30/09/2023</c:v>
                </c:pt>
                <c:pt idx="50">
                  <c:v>31/12/2023</c:v>
                </c:pt>
                <c:pt idx="51">
                  <c:v>31/03/2024</c:v>
                </c:pt>
                <c:pt idx="52">
                  <c:v>30/06/2024</c:v>
                </c:pt>
                <c:pt idx="53">
                  <c:v>30/09/2024</c:v>
                </c:pt>
              </c:strCache>
            </c:strRef>
          </c:cat>
          <c:val>
            <c:numRef>
              <c:f>ProspettoVeneto!$Z$8:$Z$61</c:f>
              <c:numCache>
                <c:formatCode>#,##0</c:formatCode>
                <c:ptCount val="54"/>
                <c:pt idx="0">
                  <c:v>45664762.997790068</c:v>
                </c:pt>
                <c:pt idx="1">
                  <c:v>45655775.502056122</c:v>
                </c:pt>
                <c:pt idx="2">
                  <c:v>43962432.248045705</c:v>
                </c:pt>
                <c:pt idx="3">
                  <c:v>43428300.509818628</c:v>
                </c:pt>
                <c:pt idx="4">
                  <c:v>42565237.764114536</c:v>
                </c:pt>
                <c:pt idx="5">
                  <c:v>42199398.600025587</c:v>
                </c:pt>
                <c:pt idx="6">
                  <c:v>41821804.306347311</c:v>
                </c:pt>
                <c:pt idx="7">
                  <c:v>41486609.707627505</c:v>
                </c:pt>
                <c:pt idx="8">
                  <c:v>40848695.034396015</c:v>
                </c:pt>
                <c:pt idx="9">
                  <c:v>41109237.739831932</c:v>
                </c:pt>
                <c:pt idx="10">
                  <c:v>39726007.430671021</c:v>
                </c:pt>
                <c:pt idx="11">
                  <c:v>41642339.544042282</c:v>
                </c:pt>
                <c:pt idx="12">
                  <c:v>41378042.932976134</c:v>
                </c:pt>
                <c:pt idx="13">
                  <c:v>41282872.474093929</c:v>
                </c:pt>
                <c:pt idx="14">
                  <c:v>40548847.718550652</c:v>
                </c:pt>
                <c:pt idx="15">
                  <c:v>41235893.279196598</c:v>
                </c:pt>
                <c:pt idx="16">
                  <c:v>41355137.583916731</c:v>
                </c:pt>
                <c:pt idx="17">
                  <c:v>41099521.51604186</c:v>
                </c:pt>
                <c:pt idx="18">
                  <c:v>39282374.910803832</c:v>
                </c:pt>
                <c:pt idx="19">
                  <c:v>39536729.961126156</c:v>
                </c:pt>
                <c:pt idx="20">
                  <c:v>39099028.695174828</c:v>
                </c:pt>
                <c:pt idx="21">
                  <c:v>38016646.118006684</c:v>
                </c:pt>
                <c:pt idx="22">
                  <c:v>36673613.28317336</c:v>
                </c:pt>
                <c:pt idx="23">
                  <c:v>37825934.268769599</c:v>
                </c:pt>
                <c:pt idx="24">
                  <c:v>36624112.669021562</c:v>
                </c:pt>
                <c:pt idx="25">
                  <c:v>35703578.784310654</c:v>
                </c:pt>
                <c:pt idx="26">
                  <c:v>35357315.562479757</c:v>
                </c:pt>
                <c:pt idx="27">
                  <c:v>36030155.7448579</c:v>
                </c:pt>
                <c:pt idx="28">
                  <c:v>35084779.998467468</c:v>
                </c:pt>
                <c:pt idx="29">
                  <c:v>34514154.121295951</c:v>
                </c:pt>
                <c:pt idx="30">
                  <c:v>33753990.976697527</c:v>
                </c:pt>
                <c:pt idx="31">
                  <c:v>33332480.753510837</c:v>
                </c:pt>
                <c:pt idx="32">
                  <c:v>33356004.224624746</c:v>
                </c:pt>
                <c:pt idx="33">
                  <c:v>32991916.926494334</c:v>
                </c:pt>
                <c:pt idx="34">
                  <c:v>32128351.933805287</c:v>
                </c:pt>
                <c:pt idx="35">
                  <c:v>32776184.862860717</c:v>
                </c:pt>
                <c:pt idx="36">
                  <c:v>34175314.318582401</c:v>
                </c:pt>
                <c:pt idx="37">
                  <c:v>34915465.808231793</c:v>
                </c:pt>
                <c:pt idx="38">
                  <c:v>34336498.966472492</c:v>
                </c:pt>
                <c:pt idx="39">
                  <c:v>34587122.608400397</c:v>
                </c:pt>
                <c:pt idx="40">
                  <c:v>34396985.8360845</c:v>
                </c:pt>
                <c:pt idx="41">
                  <c:v>34222132.186333179</c:v>
                </c:pt>
                <c:pt idx="42">
                  <c:v>34423869.261170387</c:v>
                </c:pt>
                <c:pt idx="43">
                  <c:v>35614911.175141037</c:v>
                </c:pt>
                <c:pt idx="44">
                  <c:v>35872046.508307181</c:v>
                </c:pt>
                <c:pt idx="45">
                  <c:v>35692654.393190987</c:v>
                </c:pt>
                <c:pt idx="46">
                  <c:v>34222469.989223957</c:v>
                </c:pt>
                <c:pt idx="47">
                  <c:v>33921560.182905778</c:v>
                </c:pt>
                <c:pt idx="48">
                  <c:v>33406548.841466472</c:v>
                </c:pt>
                <c:pt idx="49">
                  <c:v>32200600.820031531</c:v>
                </c:pt>
                <c:pt idx="50">
                  <c:v>31293969.707676906</c:v>
                </c:pt>
                <c:pt idx="51">
                  <c:v>30919709.493497849</c:v>
                </c:pt>
                <c:pt idx="52">
                  <c:v>30532509.83179744</c:v>
                </c:pt>
                <c:pt idx="53">
                  <c:v>30248620.846978743</c:v>
                </c:pt>
              </c:numCache>
            </c:numRef>
          </c:val>
          <c:smooth val="0"/>
          <c:extLst>
            <c:ext xmlns:c16="http://schemas.microsoft.com/office/drawing/2014/chart" uri="{C3380CC4-5D6E-409C-BE32-E72D297353CC}">
              <c16:uniqueId val="{00000002-D6C7-4ECA-8211-E11B02A5056C}"/>
            </c:ext>
          </c:extLst>
        </c:ser>
        <c:ser>
          <c:idx val="4"/>
          <c:order val="3"/>
          <c:tx>
            <c:v>Costruzioni</c:v>
          </c:tx>
          <c:spPr>
            <a:ln w="28575" cap="rnd">
              <a:solidFill>
                <a:srgbClr val="FFC000"/>
              </a:solidFill>
              <a:round/>
            </a:ln>
            <a:effectLst/>
          </c:spPr>
          <c:marker>
            <c:symbol val="none"/>
          </c:marker>
          <c:cat>
            <c:strRef>
              <c:f>ProspettoVeneto!$B$8:$C$61</c:f>
              <c:strCache>
                <c:ptCount val="54"/>
                <c:pt idx="0">
                  <c:v>30/06/2011</c:v>
                </c:pt>
                <c:pt idx="1">
                  <c:v>30/09/2011</c:v>
                </c:pt>
                <c:pt idx="2">
                  <c:v>31/12/2011</c:v>
                </c:pt>
                <c:pt idx="3">
                  <c:v>31/03/2012</c:v>
                </c:pt>
                <c:pt idx="4">
                  <c:v>30/06/2012</c:v>
                </c:pt>
                <c:pt idx="5">
                  <c:v>30/09/2012</c:v>
                </c:pt>
                <c:pt idx="6">
                  <c:v>31/12/2012</c:v>
                </c:pt>
                <c:pt idx="7">
                  <c:v>31/03/2013</c:v>
                </c:pt>
                <c:pt idx="8">
                  <c:v>30/06/2013</c:v>
                </c:pt>
                <c:pt idx="9">
                  <c:v>30/09/2013</c:v>
                </c:pt>
                <c:pt idx="10">
                  <c:v>31/12/2013</c:v>
                </c:pt>
                <c:pt idx="11">
                  <c:v>31/03/2014</c:v>
                </c:pt>
                <c:pt idx="12">
                  <c:v>30/06/2014</c:v>
                </c:pt>
                <c:pt idx="13">
                  <c:v>30/09/2014</c:v>
                </c:pt>
                <c:pt idx="14">
                  <c:v>31/12/2014</c:v>
                </c:pt>
                <c:pt idx="15">
                  <c:v>31/03/2015</c:v>
                </c:pt>
                <c:pt idx="16">
                  <c:v>30/06/2015</c:v>
                </c:pt>
                <c:pt idx="17">
                  <c:v>30/09/2015</c:v>
                </c:pt>
                <c:pt idx="18">
                  <c:v>31/12/2015</c:v>
                </c:pt>
                <c:pt idx="19">
                  <c:v>31/03/2016</c:v>
                </c:pt>
                <c:pt idx="20">
                  <c:v>30/06/2016</c:v>
                </c:pt>
                <c:pt idx="21">
                  <c:v>30/09/2016</c:v>
                </c:pt>
                <c:pt idx="22">
                  <c:v>31/12/2016</c:v>
                </c:pt>
                <c:pt idx="23">
                  <c:v>31/03/2017</c:v>
                </c:pt>
                <c:pt idx="24">
                  <c:v>30/06/2017</c:v>
                </c:pt>
                <c:pt idx="25">
                  <c:v>30/09/2017</c:v>
                </c:pt>
                <c:pt idx="26">
                  <c:v>31/12/2017</c:v>
                </c:pt>
                <c:pt idx="27">
                  <c:v>31/03/2018</c:v>
                </c:pt>
                <c:pt idx="28">
                  <c:v>30/06/2018</c:v>
                </c:pt>
                <c:pt idx="29">
                  <c:v>30/09/2018</c:v>
                </c:pt>
                <c:pt idx="30">
                  <c:v>31/12/2018</c:v>
                </c:pt>
                <c:pt idx="31">
                  <c:v>31/03/2019</c:v>
                </c:pt>
                <c:pt idx="32">
                  <c:v>30/06/2019</c:v>
                </c:pt>
                <c:pt idx="33">
                  <c:v>30/09/2019</c:v>
                </c:pt>
                <c:pt idx="34">
                  <c:v>31/12/2019</c:v>
                </c:pt>
                <c:pt idx="35">
                  <c:v>31/03/2020</c:v>
                </c:pt>
                <c:pt idx="36">
                  <c:v>30/06/2020</c:v>
                </c:pt>
                <c:pt idx="37">
                  <c:v>30/09/2020</c:v>
                </c:pt>
                <c:pt idx="38">
                  <c:v>31/12/2020</c:v>
                </c:pt>
                <c:pt idx="39">
                  <c:v>31/03/2021</c:v>
                </c:pt>
                <c:pt idx="40">
                  <c:v>30/06/2021</c:v>
                </c:pt>
                <c:pt idx="41">
                  <c:v>30/09/2021</c:v>
                </c:pt>
                <c:pt idx="42">
                  <c:v>31/12/2021</c:v>
                </c:pt>
                <c:pt idx="43">
                  <c:v>31/03/2022</c:v>
                </c:pt>
                <c:pt idx="44">
                  <c:v>30/06/2022</c:v>
                </c:pt>
                <c:pt idx="45">
                  <c:v>30/09/2022</c:v>
                </c:pt>
                <c:pt idx="46">
                  <c:v>31/12/2022</c:v>
                </c:pt>
                <c:pt idx="47">
                  <c:v>31/03/2023</c:v>
                </c:pt>
                <c:pt idx="48">
                  <c:v>30/06/2023</c:v>
                </c:pt>
                <c:pt idx="49">
                  <c:v>30/09/2023</c:v>
                </c:pt>
                <c:pt idx="50">
                  <c:v>31/12/2023</c:v>
                </c:pt>
                <c:pt idx="51">
                  <c:v>31/03/2024</c:v>
                </c:pt>
                <c:pt idx="52">
                  <c:v>30/06/2024</c:v>
                </c:pt>
                <c:pt idx="53">
                  <c:v>30/09/2024</c:v>
                </c:pt>
              </c:strCache>
            </c:strRef>
          </c:cat>
          <c:val>
            <c:numRef>
              <c:f>ProspettoVeneto!$AB$8:$AB$61</c:f>
              <c:numCache>
                <c:formatCode>#,##0</c:formatCode>
                <c:ptCount val="54"/>
                <c:pt idx="0">
                  <c:v>21649677.727950126</c:v>
                </c:pt>
                <c:pt idx="1">
                  <c:v>21496628.721549146</c:v>
                </c:pt>
                <c:pt idx="2">
                  <c:v>20796187.766214214</c:v>
                </c:pt>
                <c:pt idx="3">
                  <c:v>20816447.103966027</c:v>
                </c:pt>
                <c:pt idx="4">
                  <c:v>20182744.223274473</c:v>
                </c:pt>
                <c:pt idx="5">
                  <c:v>19867788.027094848</c:v>
                </c:pt>
                <c:pt idx="6">
                  <c:v>19632757.800500866</c:v>
                </c:pt>
                <c:pt idx="7">
                  <c:v>19364820.989660721</c:v>
                </c:pt>
                <c:pt idx="8">
                  <c:v>19018698.274708759</c:v>
                </c:pt>
                <c:pt idx="9">
                  <c:v>18969383.285189927</c:v>
                </c:pt>
                <c:pt idx="10">
                  <c:v>18488396.232464205</c:v>
                </c:pt>
                <c:pt idx="11">
                  <c:v>18467780.006801605</c:v>
                </c:pt>
                <c:pt idx="12">
                  <c:v>17921550.737942073</c:v>
                </c:pt>
                <c:pt idx="13">
                  <c:v>17926232.065866686</c:v>
                </c:pt>
                <c:pt idx="14">
                  <c:v>17306167.619796589</c:v>
                </c:pt>
                <c:pt idx="15">
                  <c:v>17206315.384172756</c:v>
                </c:pt>
                <c:pt idx="16">
                  <c:v>17085919.380855933</c:v>
                </c:pt>
                <c:pt idx="17">
                  <c:v>16995820.367977239</c:v>
                </c:pt>
                <c:pt idx="18">
                  <c:v>16154637.231647942</c:v>
                </c:pt>
                <c:pt idx="19">
                  <c:v>15842794.386451319</c:v>
                </c:pt>
                <c:pt idx="20">
                  <c:v>15350516.714623747</c:v>
                </c:pt>
                <c:pt idx="21">
                  <c:v>14957011.953187369</c:v>
                </c:pt>
                <c:pt idx="22">
                  <c:v>14320564.732166108</c:v>
                </c:pt>
                <c:pt idx="23">
                  <c:v>14385146.436881799</c:v>
                </c:pt>
                <c:pt idx="24">
                  <c:v>12823782.85340528</c:v>
                </c:pt>
                <c:pt idx="25">
                  <c:v>11860165.055315591</c:v>
                </c:pt>
                <c:pt idx="26">
                  <c:v>11595318.506628605</c:v>
                </c:pt>
                <c:pt idx="27">
                  <c:v>11380444.956362383</c:v>
                </c:pt>
                <c:pt idx="28">
                  <c:v>10352747.173223745</c:v>
                </c:pt>
                <c:pt idx="29">
                  <c:v>9852584.397807464</c:v>
                </c:pt>
                <c:pt idx="30">
                  <c:v>8617810.8634577636</c:v>
                </c:pt>
                <c:pt idx="31">
                  <c:v>8209171.1842253497</c:v>
                </c:pt>
                <c:pt idx="32">
                  <c:v>8064909.6828532843</c:v>
                </c:pt>
                <c:pt idx="33">
                  <c:v>7874365.0421126643</c:v>
                </c:pt>
                <c:pt idx="34">
                  <c:v>7297623.7093831645</c:v>
                </c:pt>
                <c:pt idx="35">
                  <c:v>7179492.1877661664</c:v>
                </c:pt>
                <c:pt idx="36">
                  <c:v>7136190.4621842029</c:v>
                </c:pt>
                <c:pt idx="37">
                  <c:v>6970901.8306408897</c:v>
                </c:pt>
                <c:pt idx="38">
                  <c:v>6436676.7855168469</c:v>
                </c:pt>
                <c:pt idx="39">
                  <c:v>6653028.3037717547</c:v>
                </c:pt>
                <c:pt idx="40">
                  <c:v>6578115.1059369752</c:v>
                </c:pt>
                <c:pt idx="41">
                  <c:v>6494295.5160171697</c:v>
                </c:pt>
                <c:pt idx="42">
                  <c:v>6092207.6112158475</c:v>
                </c:pt>
                <c:pt idx="43">
                  <c:v>6207659.9189776778</c:v>
                </c:pt>
                <c:pt idx="44">
                  <c:v>5966186.9854561444</c:v>
                </c:pt>
                <c:pt idx="45">
                  <c:v>5875369.9869364183</c:v>
                </c:pt>
                <c:pt idx="46">
                  <c:v>5656870.3418985447</c:v>
                </c:pt>
                <c:pt idx="47">
                  <c:v>5649863.4678535564</c:v>
                </c:pt>
                <c:pt idx="48">
                  <c:v>5528795.4955072589</c:v>
                </c:pt>
                <c:pt idx="49">
                  <c:v>5384356.8049134668</c:v>
                </c:pt>
                <c:pt idx="50">
                  <c:v>5132609.4605758647</c:v>
                </c:pt>
                <c:pt idx="51">
                  <c:v>5100004.2349133249</c:v>
                </c:pt>
                <c:pt idx="52">
                  <c:v>4937109.9294461738</c:v>
                </c:pt>
                <c:pt idx="53">
                  <c:v>4878901.0641912837</c:v>
                </c:pt>
              </c:numCache>
            </c:numRef>
          </c:val>
          <c:smooth val="0"/>
          <c:extLst>
            <c:ext xmlns:c16="http://schemas.microsoft.com/office/drawing/2014/chart" uri="{C3380CC4-5D6E-409C-BE32-E72D297353CC}">
              <c16:uniqueId val="{00000003-D6C7-4ECA-8211-E11B02A5056C}"/>
            </c:ext>
          </c:extLst>
        </c:ser>
        <c:ser>
          <c:idx val="5"/>
          <c:order val="4"/>
          <c:tx>
            <c:v>Altri Codici Ateco</c:v>
          </c:tx>
          <c:spPr>
            <a:ln w="28575" cap="rnd">
              <a:solidFill>
                <a:schemeClr val="accent1">
                  <a:lumMod val="60000"/>
                  <a:lumOff val="40000"/>
                </a:schemeClr>
              </a:solidFill>
              <a:round/>
            </a:ln>
            <a:effectLst/>
          </c:spPr>
          <c:marker>
            <c:symbol val="none"/>
          </c:marker>
          <c:cat>
            <c:strRef>
              <c:f>ProspettoVeneto!$B$8:$C$61</c:f>
              <c:strCache>
                <c:ptCount val="54"/>
                <c:pt idx="0">
                  <c:v>30/06/2011</c:v>
                </c:pt>
                <c:pt idx="1">
                  <c:v>30/09/2011</c:v>
                </c:pt>
                <c:pt idx="2">
                  <c:v>31/12/2011</c:v>
                </c:pt>
                <c:pt idx="3">
                  <c:v>31/03/2012</c:v>
                </c:pt>
                <c:pt idx="4">
                  <c:v>30/06/2012</c:v>
                </c:pt>
                <c:pt idx="5">
                  <c:v>30/09/2012</c:v>
                </c:pt>
                <c:pt idx="6">
                  <c:v>31/12/2012</c:v>
                </c:pt>
                <c:pt idx="7">
                  <c:v>31/03/2013</c:v>
                </c:pt>
                <c:pt idx="8">
                  <c:v>30/06/2013</c:v>
                </c:pt>
                <c:pt idx="9">
                  <c:v>30/09/2013</c:v>
                </c:pt>
                <c:pt idx="10">
                  <c:v>31/12/2013</c:v>
                </c:pt>
                <c:pt idx="11">
                  <c:v>31/03/2014</c:v>
                </c:pt>
                <c:pt idx="12">
                  <c:v>30/06/2014</c:v>
                </c:pt>
                <c:pt idx="13">
                  <c:v>30/09/2014</c:v>
                </c:pt>
                <c:pt idx="14">
                  <c:v>31/12/2014</c:v>
                </c:pt>
                <c:pt idx="15">
                  <c:v>31/03/2015</c:v>
                </c:pt>
                <c:pt idx="16">
                  <c:v>30/06/2015</c:v>
                </c:pt>
                <c:pt idx="17">
                  <c:v>30/09/2015</c:v>
                </c:pt>
                <c:pt idx="18">
                  <c:v>31/12/2015</c:v>
                </c:pt>
                <c:pt idx="19">
                  <c:v>31/03/2016</c:v>
                </c:pt>
                <c:pt idx="20">
                  <c:v>30/06/2016</c:v>
                </c:pt>
                <c:pt idx="21">
                  <c:v>30/09/2016</c:v>
                </c:pt>
                <c:pt idx="22">
                  <c:v>31/12/2016</c:v>
                </c:pt>
                <c:pt idx="23">
                  <c:v>31/03/2017</c:v>
                </c:pt>
                <c:pt idx="24">
                  <c:v>30/06/2017</c:v>
                </c:pt>
                <c:pt idx="25">
                  <c:v>30/09/2017</c:v>
                </c:pt>
                <c:pt idx="26">
                  <c:v>31/12/2017</c:v>
                </c:pt>
                <c:pt idx="27">
                  <c:v>31/03/2018</c:v>
                </c:pt>
                <c:pt idx="28">
                  <c:v>30/06/2018</c:v>
                </c:pt>
                <c:pt idx="29">
                  <c:v>30/09/2018</c:v>
                </c:pt>
                <c:pt idx="30">
                  <c:v>31/12/2018</c:v>
                </c:pt>
                <c:pt idx="31">
                  <c:v>31/03/2019</c:v>
                </c:pt>
                <c:pt idx="32">
                  <c:v>30/06/2019</c:v>
                </c:pt>
                <c:pt idx="33">
                  <c:v>30/09/2019</c:v>
                </c:pt>
                <c:pt idx="34">
                  <c:v>31/12/2019</c:v>
                </c:pt>
                <c:pt idx="35">
                  <c:v>31/03/2020</c:v>
                </c:pt>
                <c:pt idx="36">
                  <c:v>30/06/2020</c:v>
                </c:pt>
                <c:pt idx="37">
                  <c:v>30/09/2020</c:v>
                </c:pt>
                <c:pt idx="38">
                  <c:v>31/12/2020</c:v>
                </c:pt>
                <c:pt idx="39">
                  <c:v>31/03/2021</c:v>
                </c:pt>
                <c:pt idx="40">
                  <c:v>30/06/2021</c:v>
                </c:pt>
                <c:pt idx="41">
                  <c:v>30/09/2021</c:v>
                </c:pt>
                <c:pt idx="42">
                  <c:v>31/12/2021</c:v>
                </c:pt>
                <c:pt idx="43">
                  <c:v>31/03/2022</c:v>
                </c:pt>
                <c:pt idx="44">
                  <c:v>30/06/2022</c:v>
                </c:pt>
                <c:pt idx="45">
                  <c:v>30/09/2022</c:v>
                </c:pt>
                <c:pt idx="46">
                  <c:v>31/12/2022</c:v>
                </c:pt>
                <c:pt idx="47">
                  <c:v>31/03/2023</c:v>
                </c:pt>
                <c:pt idx="48">
                  <c:v>30/06/2023</c:v>
                </c:pt>
                <c:pt idx="49">
                  <c:v>30/09/2023</c:v>
                </c:pt>
                <c:pt idx="50">
                  <c:v>31/12/2023</c:v>
                </c:pt>
                <c:pt idx="51">
                  <c:v>31/03/2024</c:v>
                </c:pt>
                <c:pt idx="52">
                  <c:v>30/06/2024</c:v>
                </c:pt>
                <c:pt idx="53">
                  <c:v>30/09/2024</c:v>
                </c:pt>
              </c:strCache>
            </c:strRef>
          </c:cat>
          <c:val>
            <c:numRef>
              <c:f>ProspettoVeneto!$AC$8:$AC$61</c:f>
              <c:numCache>
                <c:formatCode>#,##0</c:formatCode>
                <c:ptCount val="54"/>
                <c:pt idx="0">
                  <c:v>6418760.2217615275</c:v>
                </c:pt>
                <c:pt idx="1">
                  <c:v>6531922.4565773821</c:v>
                </c:pt>
                <c:pt idx="2">
                  <c:v>6617973.0663055638</c:v>
                </c:pt>
                <c:pt idx="3">
                  <c:v>6513153.2108707894</c:v>
                </c:pt>
                <c:pt idx="4">
                  <c:v>6558125.8120174157</c:v>
                </c:pt>
                <c:pt idx="5">
                  <c:v>6565324.6985166548</c:v>
                </c:pt>
                <c:pt idx="6">
                  <c:v>6729085.3936486244</c:v>
                </c:pt>
                <c:pt idx="7">
                  <c:v>6651993.0718792668</c:v>
                </c:pt>
                <c:pt idx="8">
                  <c:v>6644946.9506122833</c:v>
                </c:pt>
                <c:pt idx="9">
                  <c:v>6660561.6172790807</c:v>
                </c:pt>
                <c:pt idx="10">
                  <c:v>6762903.1919886535</c:v>
                </c:pt>
                <c:pt idx="11">
                  <c:v>6768403.7807966685</c:v>
                </c:pt>
                <c:pt idx="12">
                  <c:v>6810280.4179265536</c:v>
                </c:pt>
                <c:pt idx="13">
                  <c:v>6838876.4357256368</c:v>
                </c:pt>
                <c:pt idx="14">
                  <c:v>6886203.6142999567</c:v>
                </c:pt>
                <c:pt idx="15">
                  <c:v>6814404.9534018505</c:v>
                </c:pt>
                <c:pt idx="16">
                  <c:v>6884286.2211602572</c:v>
                </c:pt>
                <c:pt idx="17">
                  <c:v>6870122.5203592908</c:v>
                </c:pt>
                <c:pt idx="18">
                  <c:v>6876329.537409341</c:v>
                </c:pt>
                <c:pt idx="19">
                  <c:v>6808520.1567694787</c:v>
                </c:pt>
                <c:pt idx="20">
                  <c:v>6811262.8739983588</c:v>
                </c:pt>
                <c:pt idx="21">
                  <c:v>6872770.6442448795</c:v>
                </c:pt>
                <c:pt idx="22">
                  <c:v>6925968.7811342059</c:v>
                </c:pt>
                <c:pt idx="23">
                  <c:v>6839681.8186956868</c:v>
                </c:pt>
                <c:pt idx="24">
                  <c:v>6766709.0411576871</c:v>
                </c:pt>
                <c:pt idx="25">
                  <c:v>6744772.6112380093</c:v>
                </c:pt>
                <c:pt idx="26">
                  <c:v>6860451.4151789313</c:v>
                </c:pt>
                <c:pt idx="27">
                  <c:v>6801916.0365215829</c:v>
                </c:pt>
                <c:pt idx="28">
                  <c:v>6764928.1539389901</c:v>
                </c:pt>
                <c:pt idx="29">
                  <c:v>6719248.230223625</c:v>
                </c:pt>
                <c:pt idx="30">
                  <c:v>6753705.9561029226</c:v>
                </c:pt>
                <c:pt idx="31">
                  <c:v>6580423.726446338</c:v>
                </c:pt>
                <c:pt idx="32">
                  <c:v>6570039.8288734909</c:v>
                </c:pt>
                <c:pt idx="33">
                  <c:v>6539142.0069100568</c:v>
                </c:pt>
                <c:pt idx="34">
                  <c:v>6542870.7383126281</c:v>
                </c:pt>
                <c:pt idx="35">
                  <c:v>6456706.9382105041</c:v>
                </c:pt>
                <c:pt idx="36">
                  <c:v>6395937.9303256162</c:v>
                </c:pt>
                <c:pt idx="37">
                  <c:v>6336974.2240883699</c:v>
                </c:pt>
                <c:pt idx="38">
                  <c:v>6352586.6577760037</c:v>
                </c:pt>
                <c:pt idx="39">
                  <c:v>6374832.4397616442</c:v>
                </c:pt>
                <c:pt idx="40">
                  <c:v>6363970.9684759919</c:v>
                </c:pt>
                <c:pt idx="41">
                  <c:v>6323607.6826560171</c:v>
                </c:pt>
                <c:pt idx="42">
                  <c:v>6297186.7352504907</c:v>
                </c:pt>
                <c:pt idx="43">
                  <c:v>6271835.3999287141</c:v>
                </c:pt>
                <c:pt idx="44">
                  <c:v>6199631.9476047549</c:v>
                </c:pt>
                <c:pt idx="45">
                  <c:v>6123433.0587523608</c:v>
                </c:pt>
                <c:pt idx="46">
                  <c:v>6055528.4976365026</c:v>
                </c:pt>
                <c:pt idx="47">
                  <c:v>5947361.497683581</c:v>
                </c:pt>
                <c:pt idx="48">
                  <c:v>5852145.4776580576</c:v>
                </c:pt>
                <c:pt idx="49">
                  <c:v>5797146.4789211983</c:v>
                </c:pt>
                <c:pt idx="50">
                  <c:v>5929080.8401194513</c:v>
                </c:pt>
                <c:pt idx="51">
                  <c:v>5763047.4011474326</c:v>
                </c:pt>
                <c:pt idx="52">
                  <c:v>5643917.919677997</c:v>
                </c:pt>
                <c:pt idx="53">
                  <c:v>5558870.0348275807</c:v>
                </c:pt>
              </c:numCache>
            </c:numRef>
          </c:val>
          <c:smooth val="0"/>
          <c:extLst>
            <c:ext xmlns:c16="http://schemas.microsoft.com/office/drawing/2014/chart" uri="{C3380CC4-5D6E-409C-BE32-E72D297353CC}">
              <c16:uniqueId val="{00000004-D6C7-4ECA-8211-E11B02A5056C}"/>
            </c:ext>
          </c:extLst>
        </c:ser>
        <c:dLbls>
          <c:showLegendKey val="0"/>
          <c:showVal val="0"/>
          <c:showCatName val="0"/>
          <c:showSerName val="0"/>
          <c:showPercent val="0"/>
          <c:showBubbleSize val="0"/>
        </c:dLbls>
        <c:smooth val="0"/>
        <c:axId val="319363216"/>
        <c:axId val="319378576"/>
      </c:lineChart>
      <c:dateAx>
        <c:axId val="319363216"/>
        <c:scaling>
          <c:orientation val="minMax"/>
        </c:scaling>
        <c:delete val="0"/>
        <c:axPos val="b"/>
        <c:majorGridlines>
          <c:spPr>
            <a:ln w="9525" cap="flat" cmpd="sng" algn="ctr">
              <a:solidFill>
                <a:schemeClr val="tx1">
                  <a:lumMod val="15000"/>
                  <a:lumOff val="85000"/>
                </a:schemeClr>
              </a:solidFill>
              <a:round/>
            </a:ln>
            <a:effectLst/>
          </c:spPr>
        </c:majorGridlines>
        <c:numFmt formatCode="mm/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rgbClr val="002060"/>
                </a:solidFill>
                <a:latin typeface="Aptos" panose="020B0004020202020204" pitchFamily="34" charset="0"/>
                <a:ea typeface="+mn-ea"/>
                <a:cs typeface="+mn-cs"/>
              </a:defRPr>
            </a:pPr>
            <a:endParaRPr lang="it-IT"/>
          </a:p>
        </c:txPr>
        <c:crossAx val="319378576"/>
        <c:crosses val="autoZero"/>
        <c:auto val="0"/>
        <c:lblOffset val="100"/>
        <c:baseTimeUnit val="months"/>
        <c:majorUnit val="2"/>
        <c:majorTimeUnit val="months"/>
        <c:minorUnit val="1"/>
      </c:dateAx>
      <c:valAx>
        <c:axId val="319378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Aptos" panose="020B0004020202020204" pitchFamily="34" charset="0"/>
                <a:ea typeface="+mn-ea"/>
                <a:cs typeface="+mn-cs"/>
              </a:defRPr>
            </a:pPr>
            <a:endParaRPr lang="it-IT"/>
          </a:p>
        </c:txPr>
        <c:crossAx val="319363216"/>
        <c:crosses val="autoZero"/>
        <c:crossBetween val="between"/>
        <c:majorUnit val="10000000"/>
        <c:dispUnits>
          <c:builtInUnit val="millions"/>
          <c:dispUnitsLbl>
            <c:layout>
              <c:manualLayout>
                <c:xMode val="edge"/>
                <c:yMode val="edge"/>
                <c:x val="1.1646499328268705E-2"/>
                <c:y val="7.8421679396783767E-2"/>
              </c:manualLayout>
            </c:layout>
            <c:tx>
              <c:rich>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r>
                    <a:rPr lang="it-IT" b="1">
                      <a:solidFill>
                        <a:srgbClr val="002060"/>
                      </a:solidFill>
                    </a:rPr>
                    <a:t>Miliardi</a:t>
                  </a:r>
                </a:p>
              </c:rich>
            </c:tx>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it-IT"/>
              </a:p>
            </c:txPr>
          </c:dispUnitsLbl>
        </c:dispUnits>
      </c:valAx>
      <c:spPr>
        <a:noFill/>
        <a:ln>
          <a:noFill/>
        </a:ln>
        <a:effectLst/>
      </c:spPr>
    </c:plotArea>
    <c:legend>
      <c:legendPos val="b"/>
      <c:layout>
        <c:manualLayout>
          <c:xMode val="edge"/>
          <c:yMode val="edge"/>
          <c:x val="0.10309785132317262"/>
          <c:y val="0.9533302888365307"/>
          <c:w val="0.77065550895765866"/>
          <c:h val="4.519315615512316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ptos" panose="020B00040202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ProspettoVeneto!$X$96</c:f>
              <c:strCache>
                <c:ptCount val="1"/>
                <c:pt idx="0">
                  <c:v>%</c:v>
                </c:pt>
              </c:strCache>
            </c:strRef>
          </c:tx>
          <c:spPr>
            <a:ln w="28575" cap="rnd">
              <a:solidFill>
                <a:srgbClr val="002060"/>
              </a:solidFill>
              <a:round/>
            </a:ln>
            <a:effectLst/>
          </c:spPr>
          <c:marker>
            <c:symbol val="none"/>
          </c:marker>
          <c:cat>
            <c:numRef>
              <c:f>ProspettoVeneto!$A$97:$A$150</c:f>
              <c:numCache>
                <c:formatCode>m/d/yyyy</c:formatCode>
                <c:ptCount val="54"/>
                <c:pt idx="0">
                  <c:v>40724</c:v>
                </c:pt>
                <c:pt idx="1">
                  <c:v>40816</c:v>
                </c:pt>
                <c:pt idx="2">
                  <c:v>40908</c:v>
                </c:pt>
                <c:pt idx="3">
                  <c:v>40999</c:v>
                </c:pt>
                <c:pt idx="4">
                  <c:v>41090</c:v>
                </c:pt>
                <c:pt idx="5">
                  <c:v>41182</c:v>
                </c:pt>
                <c:pt idx="6">
                  <c:v>41274</c:v>
                </c:pt>
                <c:pt idx="7">
                  <c:v>41364</c:v>
                </c:pt>
                <c:pt idx="8">
                  <c:v>41455</c:v>
                </c:pt>
                <c:pt idx="9">
                  <c:v>41547</c:v>
                </c:pt>
                <c:pt idx="10">
                  <c:v>41639</c:v>
                </c:pt>
                <c:pt idx="11">
                  <c:v>41729</c:v>
                </c:pt>
                <c:pt idx="12">
                  <c:v>41820</c:v>
                </c:pt>
                <c:pt idx="13">
                  <c:v>41912</c:v>
                </c:pt>
                <c:pt idx="14">
                  <c:v>42004</c:v>
                </c:pt>
                <c:pt idx="15">
                  <c:v>42094</c:v>
                </c:pt>
                <c:pt idx="16">
                  <c:v>42185</c:v>
                </c:pt>
                <c:pt idx="17">
                  <c:v>42277</c:v>
                </c:pt>
                <c:pt idx="18">
                  <c:v>42369</c:v>
                </c:pt>
                <c:pt idx="19">
                  <c:v>42460</c:v>
                </c:pt>
                <c:pt idx="20">
                  <c:v>42551</c:v>
                </c:pt>
                <c:pt idx="21">
                  <c:v>42643</c:v>
                </c:pt>
                <c:pt idx="22">
                  <c:v>42735</c:v>
                </c:pt>
                <c:pt idx="23">
                  <c:v>42825</c:v>
                </c:pt>
                <c:pt idx="24">
                  <c:v>42916</c:v>
                </c:pt>
                <c:pt idx="25">
                  <c:v>43008</c:v>
                </c:pt>
                <c:pt idx="26">
                  <c:v>43100</c:v>
                </c:pt>
                <c:pt idx="27">
                  <c:v>43190</c:v>
                </c:pt>
                <c:pt idx="28">
                  <c:v>43281</c:v>
                </c:pt>
                <c:pt idx="29">
                  <c:v>43373</c:v>
                </c:pt>
                <c:pt idx="30">
                  <c:v>43465</c:v>
                </c:pt>
                <c:pt idx="31">
                  <c:v>43555</c:v>
                </c:pt>
                <c:pt idx="32">
                  <c:v>43646</c:v>
                </c:pt>
                <c:pt idx="33">
                  <c:v>43738</c:v>
                </c:pt>
                <c:pt idx="34">
                  <c:v>43830</c:v>
                </c:pt>
                <c:pt idx="35">
                  <c:v>43921</c:v>
                </c:pt>
                <c:pt idx="36">
                  <c:v>44012</c:v>
                </c:pt>
                <c:pt idx="37">
                  <c:v>44104</c:v>
                </c:pt>
                <c:pt idx="38">
                  <c:v>44196</c:v>
                </c:pt>
                <c:pt idx="39">
                  <c:v>44286</c:v>
                </c:pt>
                <c:pt idx="40">
                  <c:v>44377</c:v>
                </c:pt>
                <c:pt idx="41">
                  <c:v>44469</c:v>
                </c:pt>
                <c:pt idx="42">
                  <c:v>44561</c:v>
                </c:pt>
                <c:pt idx="43">
                  <c:v>44651</c:v>
                </c:pt>
                <c:pt idx="44">
                  <c:v>44742</c:v>
                </c:pt>
                <c:pt idx="45">
                  <c:v>44834</c:v>
                </c:pt>
                <c:pt idx="46">
                  <c:v>44926</c:v>
                </c:pt>
                <c:pt idx="47">
                  <c:v>45016</c:v>
                </c:pt>
                <c:pt idx="48">
                  <c:v>45107</c:v>
                </c:pt>
                <c:pt idx="49">
                  <c:v>45199</c:v>
                </c:pt>
                <c:pt idx="50">
                  <c:v>45291</c:v>
                </c:pt>
                <c:pt idx="51">
                  <c:v>45382</c:v>
                </c:pt>
                <c:pt idx="52">
                  <c:v>45473</c:v>
                </c:pt>
                <c:pt idx="53">
                  <c:v>45565</c:v>
                </c:pt>
              </c:numCache>
            </c:numRef>
          </c:cat>
          <c:val>
            <c:numRef>
              <c:f>ProspettoVeneto!$X$97:$X$150</c:f>
              <c:numCache>
                <c:formatCode>0.0%</c:formatCode>
                <c:ptCount val="54"/>
                <c:pt idx="0">
                  <c:v>0.11014432909922857</c:v>
                </c:pt>
                <c:pt idx="1">
                  <c:v>0.10969287341781224</c:v>
                </c:pt>
                <c:pt idx="2">
                  <c:v>0.10904307656438846</c:v>
                </c:pt>
                <c:pt idx="3">
                  <c:v>0.10896798116244191</c:v>
                </c:pt>
                <c:pt idx="4">
                  <c:v>0.10822678139063584</c:v>
                </c:pt>
                <c:pt idx="5">
                  <c:v>0.10863407450397516</c:v>
                </c:pt>
                <c:pt idx="6">
                  <c:v>0.10874802534404625</c:v>
                </c:pt>
                <c:pt idx="7">
                  <c:v>0.10912831158562425</c:v>
                </c:pt>
                <c:pt idx="8">
                  <c:v>0.10943140705874672</c:v>
                </c:pt>
                <c:pt idx="9">
                  <c:v>0.11042604513573137</c:v>
                </c:pt>
                <c:pt idx="10">
                  <c:v>0.10992976942203084</c:v>
                </c:pt>
                <c:pt idx="11">
                  <c:v>0.11033714258895916</c:v>
                </c:pt>
                <c:pt idx="12">
                  <c:v>0.11048662107319922</c:v>
                </c:pt>
                <c:pt idx="13">
                  <c:v>0.11064191573569307</c:v>
                </c:pt>
                <c:pt idx="14">
                  <c:v>0.10940171412297595</c:v>
                </c:pt>
                <c:pt idx="15">
                  <c:v>0.10913927353982272</c:v>
                </c:pt>
                <c:pt idx="16">
                  <c:v>0.10934285757224149</c:v>
                </c:pt>
                <c:pt idx="17">
                  <c:v>0.10967716433561882</c:v>
                </c:pt>
                <c:pt idx="18">
                  <c:v>0.10751521094364667</c:v>
                </c:pt>
                <c:pt idx="19">
                  <c:v>0.10804056208964348</c:v>
                </c:pt>
                <c:pt idx="20">
                  <c:v>0.10640352185747172</c:v>
                </c:pt>
                <c:pt idx="21">
                  <c:v>0.10603555302209103</c:v>
                </c:pt>
                <c:pt idx="22">
                  <c:v>0.10485077282657029</c:v>
                </c:pt>
                <c:pt idx="23">
                  <c:v>0.10613227946475316</c:v>
                </c:pt>
                <c:pt idx="24">
                  <c:v>0.10281463112085255</c:v>
                </c:pt>
                <c:pt idx="25">
                  <c:v>0.10263118700267089</c:v>
                </c:pt>
                <c:pt idx="26">
                  <c:v>0.10276529328136794</c:v>
                </c:pt>
                <c:pt idx="27">
                  <c:v>0.10336061684607858</c:v>
                </c:pt>
                <c:pt idx="28">
                  <c:v>0.10333719067197435</c:v>
                </c:pt>
                <c:pt idx="29">
                  <c:v>0.10261706566640622</c:v>
                </c:pt>
                <c:pt idx="30">
                  <c:v>0.10198169109740392</c:v>
                </c:pt>
                <c:pt idx="31">
                  <c:v>0.10194724672937877</c:v>
                </c:pt>
                <c:pt idx="32">
                  <c:v>0.10255175757863672</c:v>
                </c:pt>
                <c:pt idx="33">
                  <c:v>0.10267866533371096</c:v>
                </c:pt>
                <c:pt idx="34">
                  <c:v>0.10291082439415626</c:v>
                </c:pt>
                <c:pt idx="35">
                  <c:v>0.10168391908989985</c:v>
                </c:pt>
                <c:pt idx="36">
                  <c:v>0.10233290641317293</c:v>
                </c:pt>
                <c:pt idx="37">
                  <c:v>0.10163567687536412</c:v>
                </c:pt>
                <c:pt idx="38">
                  <c:v>0.10136791565587992</c:v>
                </c:pt>
                <c:pt idx="39">
                  <c:v>0.10182153567593036</c:v>
                </c:pt>
                <c:pt idx="40">
                  <c:v>0.10217248135501542</c:v>
                </c:pt>
                <c:pt idx="41">
                  <c:v>0.10207158680215261</c:v>
                </c:pt>
                <c:pt idx="42">
                  <c:v>0.10110628213359055</c:v>
                </c:pt>
                <c:pt idx="43">
                  <c:v>0.10219804238750364</c:v>
                </c:pt>
                <c:pt idx="44">
                  <c:v>0.10211388103193217</c:v>
                </c:pt>
                <c:pt idx="45">
                  <c:v>0.10095082315514774</c:v>
                </c:pt>
                <c:pt idx="46">
                  <c:v>0.10219352581045686</c:v>
                </c:pt>
                <c:pt idx="47">
                  <c:v>0.10190891344381661</c:v>
                </c:pt>
                <c:pt idx="48">
                  <c:v>0.10176917622369341</c:v>
                </c:pt>
                <c:pt idx="49">
                  <c:v>0.1020585633788517</c:v>
                </c:pt>
                <c:pt idx="50">
                  <c:v>0.10023029441799852</c:v>
                </c:pt>
                <c:pt idx="51">
                  <c:v>9.926923233220461E-2</c:v>
                </c:pt>
                <c:pt idx="52">
                  <c:v>9.7795585957711234E-2</c:v>
                </c:pt>
                <c:pt idx="53">
                  <c:v>9.8186894628118193E-2</c:v>
                </c:pt>
              </c:numCache>
            </c:numRef>
          </c:val>
          <c:smooth val="0"/>
          <c:extLst>
            <c:ext xmlns:c16="http://schemas.microsoft.com/office/drawing/2014/chart" uri="{C3380CC4-5D6E-409C-BE32-E72D297353CC}">
              <c16:uniqueId val="{00000000-59B4-466D-9706-3247054242AA}"/>
            </c:ext>
          </c:extLst>
        </c:ser>
        <c:dLbls>
          <c:showLegendKey val="0"/>
          <c:showVal val="0"/>
          <c:showCatName val="0"/>
          <c:showSerName val="0"/>
          <c:showPercent val="0"/>
          <c:showBubbleSize val="0"/>
        </c:dLbls>
        <c:smooth val="0"/>
        <c:axId val="1012178383"/>
        <c:axId val="1012179823"/>
      </c:lineChart>
      <c:dateAx>
        <c:axId val="1012178383"/>
        <c:scaling>
          <c:orientation val="minMax"/>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002060"/>
                </a:solidFill>
                <a:latin typeface="+mn-lt"/>
                <a:ea typeface="+mn-ea"/>
                <a:cs typeface="+mn-cs"/>
              </a:defRPr>
            </a:pPr>
            <a:endParaRPr lang="it-IT"/>
          </a:p>
        </c:txPr>
        <c:crossAx val="1012179823"/>
        <c:crosses val="autoZero"/>
        <c:auto val="1"/>
        <c:lblOffset val="100"/>
        <c:baseTimeUnit val="months"/>
        <c:majorUnit val="6"/>
        <c:majorTimeUnit val="months"/>
      </c:dateAx>
      <c:valAx>
        <c:axId val="1012179823"/>
        <c:scaling>
          <c:orientation val="minMax"/>
          <c:max val="0.11500000000000002"/>
          <c:min val="9.5000000000000029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rgbClr val="002060"/>
                </a:solidFill>
                <a:latin typeface="+mn-lt"/>
                <a:ea typeface="+mn-ea"/>
                <a:cs typeface="+mn-cs"/>
              </a:defRPr>
            </a:pPr>
            <a:endParaRPr lang="it-IT"/>
          </a:p>
        </c:txPr>
        <c:crossAx val="101217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88581385813856E-2"/>
          <c:y val="4.7792094017094014E-2"/>
          <c:w val="0.93076752552884978"/>
          <c:h val="0.72766794871794871"/>
        </c:manualLayout>
      </c:layout>
      <c:lineChart>
        <c:grouping val="standard"/>
        <c:varyColors val="0"/>
        <c:ser>
          <c:idx val="0"/>
          <c:order val="0"/>
          <c:tx>
            <c:strRef>
              <c:f>'Grafico (2)'!$Z$2</c:f>
              <c:strCache>
                <c:ptCount val="1"/>
                <c:pt idx="0">
                  <c:v>Veneto</c:v>
                </c:pt>
              </c:strCache>
            </c:strRef>
          </c:tx>
          <c:spPr>
            <a:ln w="28575" cap="rnd">
              <a:solidFill>
                <a:srgbClr val="002060"/>
              </a:solidFill>
              <a:round/>
            </a:ln>
            <a:effectLst/>
          </c:spPr>
          <c:marker>
            <c:symbol val="none"/>
          </c:marker>
          <c:cat>
            <c:numRef>
              <c:f>'Grafico (2)'!$X$3:$X$56</c:f>
              <c:numCache>
                <c:formatCode>m/d/yyyy</c:formatCode>
                <c:ptCount val="54"/>
                <c:pt idx="0">
                  <c:v>40724</c:v>
                </c:pt>
                <c:pt idx="1">
                  <c:v>40816</c:v>
                </c:pt>
                <c:pt idx="2">
                  <c:v>40908</c:v>
                </c:pt>
                <c:pt idx="3">
                  <c:v>40999</c:v>
                </c:pt>
                <c:pt idx="4">
                  <c:v>41090</c:v>
                </c:pt>
                <c:pt idx="5">
                  <c:v>41182</c:v>
                </c:pt>
                <c:pt idx="6">
                  <c:v>41274</c:v>
                </c:pt>
                <c:pt idx="7">
                  <c:v>41364</c:v>
                </c:pt>
                <c:pt idx="8">
                  <c:v>41455</c:v>
                </c:pt>
                <c:pt idx="9">
                  <c:v>41547</c:v>
                </c:pt>
                <c:pt idx="10">
                  <c:v>41639</c:v>
                </c:pt>
                <c:pt idx="11">
                  <c:v>41729</c:v>
                </c:pt>
                <c:pt idx="12">
                  <c:v>41820</c:v>
                </c:pt>
                <c:pt idx="13">
                  <c:v>41912</c:v>
                </c:pt>
                <c:pt idx="14">
                  <c:v>42004</c:v>
                </c:pt>
                <c:pt idx="15">
                  <c:v>42094</c:v>
                </c:pt>
                <c:pt idx="16">
                  <c:v>42185</c:v>
                </c:pt>
                <c:pt idx="17">
                  <c:v>42277</c:v>
                </c:pt>
                <c:pt idx="18">
                  <c:v>42369</c:v>
                </c:pt>
                <c:pt idx="19">
                  <c:v>42460</c:v>
                </c:pt>
                <c:pt idx="20">
                  <c:v>42551</c:v>
                </c:pt>
                <c:pt idx="21">
                  <c:v>42643</c:v>
                </c:pt>
                <c:pt idx="22">
                  <c:v>42735</c:v>
                </c:pt>
                <c:pt idx="23">
                  <c:v>42825</c:v>
                </c:pt>
                <c:pt idx="24">
                  <c:v>42916</c:v>
                </c:pt>
                <c:pt idx="25">
                  <c:v>43008</c:v>
                </c:pt>
                <c:pt idx="26">
                  <c:v>43100</c:v>
                </c:pt>
                <c:pt idx="27">
                  <c:v>43190</c:v>
                </c:pt>
                <c:pt idx="28">
                  <c:v>43281</c:v>
                </c:pt>
                <c:pt idx="29">
                  <c:v>43373</c:v>
                </c:pt>
                <c:pt idx="30">
                  <c:v>43465</c:v>
                </c:pt>
                <c:pt idx="31">
                  <c:v>43555</c:v>
                </c:pt>
                <c:pt idx="32">
                  <c:v>43646</c:v>
                </c:pt>
                <c:pt idx="33">
                  <c:v>43738</c:v>
                </c:pt>
                <c:pt idx="34">
                  <c:v>43830</c:v>
                </c:pt>
                <c:pt idx="35">
                  <c:v>43921</c:v>
                </c:pt>
                <c:pt idx="36">
                  <c:v>44012</c:v>
                </c:pt>
                <c:pt idx="37">
                  <c:v>44104</c:v>
                </c:pt>
                <c:pt idx="38">
                  <c:v>44196</c:v>
                </c:pt>
                <c:pt idx="39">
                  <c:v>44286</c:v>
                </c:pt>
                <c:pt idx="40">
                  <c:v>44377</c:v>
                </c:pt>
                <c:pt idx="41">
                  <c:v>44469</c:v>
                </c:pt>
                <c:pt idx="42">
                  <c:v>44561</c:v>
                </c:pt>
                <c:pt idx="43">
                  <c:v>44651</c:v>
                </c:pt>
                <c:pt idx="44">
                  <c:v>44742</c:v>
                </c:pt>
                <c:pt idx="45">
                  <c:v>44834</c:v>
                </c:pt>
                <c:pt idx="46">
                  <c:v>44926</c:v>
                </c:pt>
                <c:pt idx="47">
                  <c:v>45016</c:v>
                </c:pt>
                <c:pt idx="48">
                  <c:v>45107</c:v>
                </c:pt>
                <c:pt idx="49">
                  <c:v>45199</c:v>
                </c:pt>
                <c:pt idx="50">
                  <c:v>45291</c:v>
                </c:pt>
                <c:pt idx="51">
                  <c:v>45382</c:v>
                </c:pt>
                <c:pt idx="52">
                  <c:v>45473</c:v>
                </c:pt>
                <c:pt idx="53">
                  <c:v>45565</c:v>
                </c:pt>
              </c:numCache>
            </c:numRef>
          </c:cat>
          <c:val>
            <c:numRef>
              <c:f>'Grafico (2)'!$AA$3:$AA$56</c:f>
              <c:numCache>
                <c:formatCode>0.0%</c:formatCode>
                <c:ptCount val="54"/>
                <c:pt idx="0">
                  <c:v>1</c:v>
                </c:pt>
                <c:pt idx="1">
                  <c:v>0.99590123535992836</c:v>
                </c:pt>
                <c:pt idx="2">
                  <c:v>0.99000173187447538</c:v>
                </c:pt>
                <c:pt idx="3">
                  <c:v>0.98931994096830089</c:v>
                </c:pt>
                <c:pt idx="4">
                  <c:v>0.98259059068882959</c:v>
                </c:pt>
                <c:pt idx="5">
                  <c:v>0.98628840351923319</c:v>
                </c:pt>
                <c:pt idx="6">
                  <c:v>0.98732296281977083</c:v>
                </c:pt>
                <c:pt idx="7">
                  <c:v>0.99077558035067803</c:v>
                </c:pt>
                <c:pt idx="8">
                  <c:v>0.99352738314979816</c:v>
                </c:pt>
                <c:pt idx="9">
                  <c:v>1.0025576989646832</c:v>
                </c:pt>
                <c:pt idx="10">
                  <c:v>0.99805201339957839</c:v>
                </c:pt>
                <c:pt idx="11">
                  <c:v>1.0017505530362518</c:v>
                </c:pt>
                <c:pt idx="12">
                  <c:v>1.0031076677008246</c:v>
                </c:pt>
                <c:pt idx="13">
                  <c:v>1.0045175874285479</c:v>
                </c:pt>
                <c:pt idx="14">
                  <c:v>0.99325780108403405</c:v>
                </c:pt>
                <c:pt idx="15">
                  <c:v>0.99087510389663025</c:v>
                </c:pt>
                <c:pt idx="16">
                  <c:v>0.99272344265436452</c:v>
                </c:pt>
                <c:pt idx="17">
                  <c:v>0.99575861265459353</c:v>
                </c:pt>
                <c:pt idx="18">
                  <c:v>0.97613024495148237</c:v>
                </c:pt>
                <c:pt idx="19">
                  <c:v>0.98089990627034629</c:v>
                </c:pt>
                <c:pt idx="20">
                  <c:v>0.96603722341086862</c:v>
                </c:pt>
                <c:pt idx="21">
                  <c:v>0.96269643557013307</c:v>
                </c:pt>
                <c:pt idx="22">
                  <c:v>0.95193982008924571</c:v>
                </c:pt>
                <c:pt idx="23">
                  <c:v>0.96357461462350025</c:v>
                </c:pt>
                <c:pt idx="24">
                  <c:v>0.93345369626998476</c:v>
                </c:pt>
                <c:pt idx="25">
                  <c:v>0.93178820772707138</c:v>
                </c:pt>
                <c:pt idx="26">
                  <c:v>0.933005758188305</c:v>
                </c:pt>
                <c:pt idx="27">
                  <c:v>0.93841069886549899</c:v>
                </c:pt>
                <c:pt idx="28">
                  <c:v>0.93819801270820136</c:v>
                </c:pt>
                <c:pt idx="29">
                  <c:v>0.93166000016177797</c:v>
                </c:pt>
                <c:pt idx="30">
                  <c:v>0.92589143654893968</c:v>
                </c:pt>
                <c:pt idx="31">
                  <c:v>0.92557871624543586</c:v>
                </c:pt>
                <c:pt idx="32">
                  <c:v>0.93106706824868191</c:v>
                </c:pt>
                <c:pt idx="33">
                  <c:v>0.93221926333772642</c:v>
                </c:pt>
                <c:pt idx="34">
                  <c:v>0.93432703468050837</c:v>
                </c:pt>
                <c:pt idx="35">
                  <c:v>0.92318796547658144</c:v>
                </c:pt>
                <c:pt idx="36">
                  <c:v>0.92908011924047063</c:v>
                </c:pt>
                <c:pt idx="37">
                  <c:v>0.92274997457019281</c:v>
                </c:pt>
                <c:pt idx="38">
                  <c:v>0.92031897134311835</c:v>
                </c:pt>
                <c:pt idx="39">
                  <c:v>0.92443738600649838</c:v>
                </c:pt>
                <c:pt idx="40">
                  <c:v>0.92762362066746673</c:v>
                </c:pt>
                <c:pt idx="41">
                  <c:v>0.92670759935535807</c:v>
                </c:pt>
                <c:pt idx="42">
                  <c:v>0.91794360145863108</c:v>
                </c:pt>
                <c:pt idx="43">
                  <c:v>0.92785568919697936</c:v>
                </c:pt>
                <c:pt idx="44">
                  <c:v>0.92709158852779605</c:v>
                </c:pt>
                <c:pt idx="45">
                  <c:v>0.91653218990694985</c:v>
                </c:pt>
                <c:pt idx="46">
                  <c:v>0.92781468320889349</c:v>
                </c:pt>
                <c:pt idx="47">
                  <c:v>0.92523068847246159</c:v>
                </c:pt>
                <c:pt idx="48">
                  <c:v>0.92396201471262296</c:v>
                </c:pt>
                <c:pt idx="49">
                  <c:v>0.92658935973823553</c:v>
                </c:pt>
                <c:pt idx="50">
                  <c:v>0.90999051188283575</c:v>
                </c:pt>
                <c:pt idx="51">
                  <c:v>0.90126503238104416</c:v>
                </c:pt>
                <c:pt idx="52">
                  <c:v>0.88788580181561227</c:v>
                </c:pt>
                <c:pt idx="53">
                  <c:v>0.89143849194144198</c:v>
                </c:pt>
              </c:numCache>
            </c:numRef>
          </c:val>
          <c:smooth val="0"/>
          <c:extLst>
            <c:ext xmlns:c16="http://schemas.microsoft.com/office/drawing/2014/chart" uri="{C3380CC4-5D6E-409C-BE32-E72D297353CC}">
              <c16:uniqueId val="{00000000-92BD-45BE-9D33-EBCAE4C3F6F6}"/>
            </c:ext>
          </c:extLst>
        </c:ser>
        <c:ser>
          <c:idx val="1"/>
          <c:order val="1"/>
          <c:tx>
            <c:strRef>
              <c:f>'Grafico (2)'!$AB$2</c:f>
              <c:strCache>
                <c:ptCount val="1"/>
                <c:pt idx="0">
                  <c:v>Lombardia</c:v>
                </c:pt>
              </c:strCache>
            </c:strRef>
          </c:tx>
          <c:spPr>
            <a:ln w="28575" cap="rnd">
              <a:solidFill>
                <a:schemeClr val="accent2"/>
              </a:solidFill>
              <a:round/>
            </a:ln>
            <a:effectLst/>
          </c:spPr>
          <c:marker>
            <c:symbol val="none"/>
          </c:marker>
          <c:cat>
            <c:numRef>
              <c:f>'Grafico (2)'!$X$3:$X$56</c:f>
              <c:numCache>
                <c:formatCode>m/d/yyyy</c:formatCode>
                <c:ptCount val="54"/>
                <c:pt idx="0">
                  <c:v>40724</c:v>
                </c:pt>
                <c:pt idx="1">
                  <c:v>40816</c:v>
                </c:pt>
                <c:pt idx="2">
                  <c:v>40908</c:v>
                </c:pt>
                <c:pt idx="3">
                  <c:v>40999</c:v>
                </c:pt>
                <c:pt idx="4">
                  <c:v>41090</c:v>
                </c:pt>
                <c:pt idx="5">
                  <c:v>41182</c:v>
                </c:pt>
                <c:pt idx="6">
                  <c:v>41274</c:v>
                </c:pt>
                <c:pt idx="7">
                  <c:v>41364</c:v>
                </c:pt>
                <c:pt idx="8">
                  <c:v>41455</c:v>
                </c:pt>
                <c:pt idx="9">
                  <c:v>41547</c:v>
                </c:pt>
                <c:pt idx="10">
                  <c:v>41639</c:v>
                </c:pt>
                <c:pt idx="11">
                  <c:v>41729</c:v>
                </c:pt>
                <c:pt idx="12">
                  <c:v>41820</c:v>
                </c:pt>
                <c:pt idx="13">
                  <c:v>41912</c:v>
                </c:pt>
                <c:pt idx="14">
                  <c:v>42004</c:v>
                </c:pt>
                <c:pt idx="15">
                  <c:v>42094</c:v>
                </c:pt>
                <c:pt idx="16">
                  <c:v>42185</c:v>
                </c:pt>
                <c:pt idx="17">
                  <c:v>42277</c:v>
                </c:pt>
                <c:pt idx="18">
                  <c:v>42369</c:v>
                </c:pt>
                <c:pt idx="19">
                  <c:v>42460</c:v>
                </c:pt>
                <c:pt idx="20">
                  <c:v>42551</c:v>
                </c:pt>
                <c:pt idx="21">
                  <c:v>42643</c:v>
                </c:pt>
                <c:pt idx="22">
                  <c:v>42735</c:v>
                </c:pt>
                <c:pt idx="23">
                  <c:v>42825</c:v>
                </c:pt>
                <c:pt idx="24">
                  <c:v>42916</c:v>
                </c:pt>
                <c:pt idx="25">
                  <c:v>43008</c:v>
                </c:pt>
                <c:pt idx="26">
                  <c:v>43100</c:v>
                </c:pt>
                <c:pt idx="27">
                  <c:v>43190</c:v>
                </c:pt>
                <c:pt idx="28">
                  <c:v>43281</c:v>
                </c:pt>
                <c:pt idx="29">
                  <c:v>43373</c:v>
                </c:pt>
                <c:pt idx="30">
                  <c:v>43465</c:v>
                </c:pt>
                <c:pt idx="31">
                  <c:v>43555</c:v>
                </c:pt>
                <c:pt idx="32">
                  <c:v>43646</c:v>
                </c:pt>
                <c:pt idx="33">
                  <c:v>43738</c:v>
                </c:pt>
                <c:pt idx="34">
                  <c:v>43830</c:v>
                </c:pt>
                <c:pt idx="35">
                  <c:v>43921</c:v>
                </c:pt>
                <c:pt idx="36">
                  <c:v>44012</c:v>
                </c:pt>
                <c:pt idx="37">
                  <c:v>44104</c:v>
                </c:pt>
                <c:pt idx="38">
                  <c:v>44196</c:v>
                </c:pt>
                <c:pt idx="39">
                  <c:v>44286</c:v>
                </c:pt>
                <c:pt idx="40">
                  <c:v>44377</c:v>
                </c:pt>
                <c:pt idx="41">
                  <c:v>44469</c:v>
                </c:pt>
                <c:pt idx="42">
                  <c:v>44561</c:v>
                </c:pt>
                <c:pt idx="43">
                  <c:v>44651</c:v>
                </c:pt>
                <c:pt idx="44">
                  <c:v>44742</c:v>
                </c:pt>
                <c:pt idx="45">
                  <c:v>44834</c:v>
                </c:pt>
                <c:pt idx="46">
                  <c:v>44926</c:v>
                </c:pt>
                <c:pt idx="47">
                  <c:v>45016</c:v>
                </c:pt>
                <c:pt idx="48">
                  <c:v>45107</c:v>
                </c:pt>
                <c:pt idx="49">
                  <c:v>45199</c:v>
                </c:pt>
                <c:pt idx="50">
                  <c:v>45291</c:v>
                </c:pt>
                <c:pt idx="51">
                  <c:v>45382</c:v>
                </c:pt>
                <c:pt idx="52">
                  <c:v>45473</c:v>
                </c:pt>
                <c:pt idx="53">
                  <c:v>45565</c:v>
                </c:pt>
              </c:numCache>
            </c:numRef>
          </c:cat>
          <c:val>
            <c:numRef>
              <c:f>'Grafico (2)'!$AC$3:$AC$56</c:f>
              <c:numCache>
                <c:formatCode>0.0%</c:formatCode>
                <c:ptCount val="54"/>
                <c:pt idx="0">
                  <c:v>1</c:v>
                </c:pt>
                <c:pt idx="1">
                  <c:v>0.99632441641138869</c:v>
                </c:pt>
                <c:pt idx="2">
                  <c:v>0.99628116254478061</c:v>
                </c:pt>
                <c:pt idx="3">
                  <c:v>0.98792714081100119</c:v>
                </c:pt>
                <c:pt idx="4">
                  <c:v>0.98689178808910871</c:v>
                </c:pt>
                <c:pt idx="5">
                  <c:v>0.9944137871609855</c:v>
                </c:pt>
                <c:pt idx="6">
                  <c:v>0.99054668356171827</c:v>
                </c:pt>
                <c:pt idx="7">
                  <c:v>0.98739110785656559</c:v>
                </c:pt>
                <c:pt idx="8">
                  <c:v>0.98230437175449759</c:v>
                </c:pt>
                <c:pt idx="9">
                  <c:v>0.98191961967880803</c:v>
                </c:pt>
                <c:pt idx="10">
                  <c:v>0.97456172613502678</c:v>
                </c:pt>
                <c:pt idx="11">
                  <c:v>0.97495047338597485</c:v>
                </c:pt>
                <c:pt idx="12">
                  <c:v>0.9772047826904382</c:v>
                </c:pt>
                <c:pt idx="13">
                  <c:v>0.96803446166387475</c:v>
                </c:pt>
                <c:pt idx="14">
                  <c:v>0.96038686333709533</c:v>
                </c:pt>
                <c:pt idx="15">
                  <c:v>0.95436606928030099</c:v>
                </c:pt>
                <c:pt idx="16">
                  <c:v>0.95887958242801608</c:v>
                </c:pt>
                <c:pt idx="17">
                  <c:v>0.96068220144531391</c:v>
                </c:pt>
                <c:pt idx="18">
                  <c:v>0.96002988608233431</c:v>
                </c:pt>
                <c:pt idx="19">
                  <c:v>0.9654221871303833</c:v>
                </c:pt>
                <c:pt idx="20">
                  <c:v>0.98011166564081531</c:v>
                </c:pt>
                <c:pt idx="21">
                  <c:v>0.98024939025593405</c:v>
                </c:pt>
                <c:pt idx="22">
                  <c:v>0.97924532835773104</c:v>
                </c:pt>
                <c:pt idx="23">
                  <c:v>0.97715158785658229</c:v>
                </c:pt>
                <c:pt idx="24">
                  <c:v>0.99341192822484359</c:v>
                </c:pt>
                <c:pt idx="25">
                  <c:v>0.99892967372718011</c:v>
                </c:pt>
                <c:pt idx="26">
                  <c:v>1.0069121132838694</c:v>
                </c:pt>
                <c:pt idx="27">
                  <c:v>1.0047446022356743</c:v>
                </c:pt>
                <c:pt idx="28">
                  <c:v>1.0182360400427586</c:v>
                </c:pt>
                <c:pt idx="29">
                  <c:v>1.0203666908914903</c:v>
                </c:pt>
                <c:pt idx="30">
                  <c:v>1.0244155698456756</c:v>
                </c:pt>
                <c:pt idx="31">
                  <c:v>1.0178696153806932</c:v>
                </c:pt>
                <c:pt idx="32">
                  <c:v>1.0200172600729664</c:v>
                </c:pt>
                <c:pt idx="33">
                  <c:v>1.0198232510863394</c:v>
                </c:pt>
                <c:pt idx="34">
                  <c:v>1.0233281632039781</c:v>
                </c:pt>
                <c:pt idx="35">
                  <c:v>1.0268552464889711</c:v>
                </c:pt>
                <c:pt idx="36">
                  <c:v>1.0262934106299053</c:v>
                </c:pt>
                <c:pt idx="37">
                  <c:v>1.0215282488734851</c:v>
                </c:pt>
                <c:pt idx="38">
                  <c:v>1.0180054594344705</c:v>
                </c:pt>
                <c:pt idx="39">
                  <c:v>1.0128668193460539</c:v>
                </c:pt>
                <c:pt idx="40">
                  <c:v>1.0164887028634788</c:v>
                </c:pt>
                <c:pt idx="41">
                  <c:v>1.0241320777922571</c:v>
                </c:pt>
                <c:pt idx="42">
                  <c:v>1.0282380393890722</c:v>
                </c:pt>
                <c:pt idx="43">
                  <c:v>1.0306368431976936</c:v>
                </c:pt>
                <c:pt idx="44">
                  <c:v>1.0429399792064051</c:v>
                </c:pt>
                <c:pt idx="45">
                  <c:v>1.0513808058592207</c:v>
                </c:pt>
                <c:pt idx="46">
                  <c:v>1.053241588929855</c:v>
                </c:pt>
                <c:pt idx="47">
                  <c:v>1.048180014870715</c:v>
                </c:pt>
                <c:pt idx="48">
                  <c:v>1.0538012555635117</c:v>
                </c:pt>
                <c:pt idx="49">
                  <c:v>1.0554754934825987</c:v>
                </c:pt>
                <c:pt idx="50">
                  <c:v>1.0583137547232973</c:v>
                </c:pt>
                <c:pt idx="51">
                  <c:v>1.0636643883732109</c:v>
                </c:pt>
                <c:pt idx="52">
                  <c:v>1.0789977894085734</c:v>
                </c:pt>
                <c:pt idx="53">
                  <c:v>1.0748414620426268</c:v>
                </c:pt>
              </c:numCache>
            </c:numRef>
          </c:val>
          <c:smooth val="0"/>
          <c:extLst>
            <c:ext xmlns:c16="http://schemas.microsoft.com/office/drawing/2014/chart" uri="{C3380CC4-5D6E-409C-BE32-E72D297353CC}">
              <c16:uniqueId val="{00000001-92BD-45BE-9D33-EBCAE4C3F6F6}"/>
            </c:ext>
          </c:extLst>
        </c:ser>
        <c:ser>
          <c:idx val="2"/>
          <c:order val="2"/>
          <c:tx>
            <c:strRef>
              <c:f>'Grafico (2)'!$AD$2</c:f>
              <c:strCache>
                <c:ptCount val="1"/>
                <c:pt idx="0">
                  <c:v>Emilia Romagna</c:v>
                </c:pt>
              </c:strCache>
            </c:strRef>
          </c:tx>
          <c:spPr>
            <a:ln w="28575" cap="rnd">
              <a:solidFill>
                <a:schemeClr val="accent6"/>
              </a:solidFill>
              <a:round/>
            </a:ln>
            <a:effectLst/>
          </c:spPr>
          <c:marker>
            <c:symbol val="none"/>
          </c:marker>
          <c:cat>
            <c:numRef>
              <c:f>'Grafico (2)'!$X$3:$X$56</c:f>
              <c:numCache>
                <c:formatCode>m/d/yyyy</c:formatCode>
                <c:ptCount val="54"/>
                <c:pt idx="0">
                  <c:v>40724</c:v>
                </c:pt>
                <c:pt idx="1">
                  <c:v>40816</c:v>
                </c:pt>
                <c:pt idx="2">
                  <c:v>40908</c:v>
                </c:pt>
                <c:pt idx="3">
                  <c:v>40999</c:v>
                </c:pt>
                <c:pt idx="4">
                  <c:v>41090</c:v>
                </c:pt>
                <c:pt idx="5">
                  <c:v>41182</c:v>
                </c:pt>
                <c:pt idx="6">
                  <c:v>41274</c:v>
                </c:pt>
                <c:pt idx="7">
                  <c:v>41364</c:v>
                </c:pt>
                <c:pt idx="8">
                  <c:v>41455</c:v>
                </c:pt>
                <c:pt idx="9">
                  <c:v>41547</c:v>
                </c:pt>
                <c:pt idx="10">
                  <c:v>41639</c:v>
                </c:pt>
                <c:pt idx="11">
                  <c:v>41729</c:v>
                </c:pt>
                <c:pt idx="12">
                  <c:v>41820</c:v>
                </c:pt>
                <c:pt idx="13">
                  <c:v>41912</c:v>
                </c:pt>
                <c:pt idx="14">
                  <c:v>42004</c:v>
                </c:pt>
                <c:pt idx="15">
                  <c:v>42094</c:v>
                </c:pt>
                <c:pt idx="16">
                  <c:v>42185</c:v>
                </c:pt>
                <c:pt idx="17">
                  <c:v>42277</c:v>
                </c:pt>
                <c:pt idx="18">
                  <c:v>42369</c:v>
                </c:pt>
                <c:pt idx="19">
                  <c:v>42460</c:v>
                </c:pt>
                <c:pt idx="20">
                  <c:v>42551</c:v>
                </c:pt>
                <c:pt idx="21">
                  <c:v>42643</c:v>
                </c:pt>
                <c:pt idx="22">
                  <c:v>42735</c:v>
                </c:pt>
                <c:pt idx="23">
                  <c:v>42825</c:v>
                </c:pt>
                <c:pt idx="24">
                  <c:v>42916</c:v>
                </c:pt>
                <c:pt idx="25">
                  <c:v>43008</c:v>
                </c:pt>
                <c:pt idx="26">
                  <c:v>43100</c:v>
                </c:pt>
                <c:pt idx="27">
                  <c:v>43190</c:v>
                </c:pt>
                <c:pt idx="28">
                  <c:v>43281</c:v>
                </c:pt>
                <c:pt idx="29">
                  <c:v>43373</c:v>
                </c:pt>
                <c:pt idx="30">
                  <c:v>43465</c:v>
                </c:pt>
                <c:pt idx="31">
                  <c:v>43555</c:v>
                </c:pt>
                <c:pt idx="32">
                  <c:v>43646</c:v>
                </c:pt>
                <c:pt idx="33">
                  <c:v>43738</c:v>
                </c:pt>
                <c:pt idx="34">
                  <c:v>43830</c:v>
                </c:pt>
                <c:pt idx="35">
                  <c:v>43921</c:v>
                </c:pt>
                <c:pt idx="36">
                  <c:v>44012</c:v>
                </c:pt>
                <c:pt idx="37">
                  <c:v>44104</c:v>
                </c:pt>
                <c:pt idx="38">
                  <c:v>44196</c:v>
                </c:pt>
                <c:pt idx="39">
                  <c:v>44286</c:v>
                </c:pt>
                <c:pt idx="40">
                  <c:v>44377</c:v>
                </c:pt>
                <c:pt idx="41">
                  <c:v>44469</c:v>
                </c:pt>
                <c:pt idx="42">
                  <c:v>44561</c:v>
                </c:pt>
                <c:pt idx="43">
                  <c:v>44651</c:v>
                </c:pt>
                <c:pt idx="44">
                  <c:v>44742</c:v>
                </c:pt>
                <c:pt idx="45">
                  <c:v>44834</c:v>
                </c:pt>
                <c:pt idx="46">
                  <c:v>44926</c:v>
                </c:pt>
                <c:pt idx="47">
                  <c:v>45016</c:v>
                </c:pt>
                <c:pt idx="48">
                  <c:v>45107</c:v>
                </c:pt>
                <c:pt idx="49">
                  <c:v>45199</c:v>
                </c:pt>
                <c:pt idx="50">
                  <c:v>45291</c:v>
                </c:pt>
                <c:pt idx="51">
                  <c:v>45382</c:v>
                </c:pt>
                <c:pt idx="52">
                  <c:v>45473</c:v>
                </c:pt>
                <c:pt idx="53">
                  <c:v>45565</c:v>
                </c:pt>
              </c:numCache>
            </c:numRef>
          </c:cat>
          <c:val>
            <c:numRef>
              <c:f>'Grafico (2)'!$AE$3:$AE$56</c:f>
              <c:numCache>
                <c:formatCode>0.0%</c:formatCode>
                <c:ptCount val="54"/>
                <c:pt idx="0">
                  <c:v>1</c:v>
                </c:pt>
                <c:pt idx="1">
                  <c:v>0.99710245726740432</c:v>
                </c:pt>
                <c:pt idx="2">
                  <c:v>0.9952013503177275</c:v>
                </c:pt>
                <c:pt idx="3">
                  <c:v>0.99874614503232029</c:v>
                </c:pt>
                <c:pt idx="4">
                  <c:v>0.99511612551977913</c:v>
                </c:pt>
                <c:pt idx="5">
                  <c:v>0.99304953585156441</c:v>
                </c:pt>
                <c:pt idx="6">
                  <c:v>0.99453458514451576</c:v>
                </c:pt>
                <c:pt idx="7">
                  <c:v>1.0007003232555121</c:v>
                </c:pt>
                <c:pt idx="8">
                  <c:v>0.99794821298220915</c:v>
                </c:pt>
                <c:pt idx="9">
                  <c:v>1.0018085820282778</c:v>
                </c:pt>
                <c:pt idx="10">
                  <c:v>1.0038927799375601</c:v>
                </c:pt>
                <c:pt idx="11">
                  <c:v>0.99630287725660271</c:v>
                </c:pt>
                <c:pt idx="12">
                  <c:v>0.99827950865569104</c:v>
                </c:pt>
                <c:pt idx="13">
                  <c:v>0.99349004816806608</c:v>
                </c:pt>
                <c:pt idx="14">
                  <c:v>0.98177141203406781</c:v>
                </c:pt>
                <c:pt idx="15">
                  <c:v>0.98948470518269882</c:v>
                </c:pt>
                <c:pt idx="16">
                  <c:v>0.98681603474006652</c:v>
                </c:pt>
                <c:pt idx="17">
                  <c:v>0.98044304889096345</c:v>
                </c:pt>
                <c:pt idx="18">
                  <c:v>0.97624479141974529</c:v>
                </c:pt>
                <c:pt idx="19">
                  <c:v>0.97510439552833328</c:v>
                </c:pt>
                <c:pt idx="20">
                  <c:v>0.97313463541966594</c:v>
                </c:pt>
                <c:pt idx="21">
                  <c:v>0.97364411263837281</c:v>
                </c:pt>
                <c:pt idx="22">
                  <c:v>0.96839997780462284</c:v>
                </c:pt>
                <c:pt idx="23">
                  <c:v>0.97074416713457057</c:v>
                </c:pt>
                <c:pt idx="24">
                  <c:v>0.9790073210366963</c:v>
                </c:pt>
                <c:pt idx="25">
                  <c:v>0.97901377530633826</c:v>
                </c:pt>
                <c:pt idx="26">
                  <c:v>0.96847293148128932</c:v>
                </c:pt>
                <c:pt idx="27">
                  <c:v>0.96291982069516135</c:v>
                </c:pt>
                <c:pt idx="28">
                  <c:v>0.97850526053313391</c:v>
                </c:pt>
                <c:pt idx="29">
                  <c:v>0.97241690478585074</c:v>
                </c:pt>
                <c:pt idx="30">
                  <c:v>0.96606259565529873</c:v>
                </c:pt>
                <c:pt idx="31">
                  <c:v>0.97660716742164766</c:v>
                </c:pt>
                <c:pt idx="32">
                  <c:v>0.9771012968567977</c:v>
                </c:pt>
                <c:pt idx="33">
                  <c:v>0.97897082372971389</c:v>
                </c:pt>
                <c:pt idx="34">
                  <c:v>0.983178098371989</c:v>
                </c:pt>
                <c:pt idx="35">
                  <c:v>0.97239898442786554</c:v>
                </c:pt>
                <c:pt idx="36">
                  <c:v>0.96433821338965542</c:v>
                </c:pt>
                <c:pt idx="37">
                  <c:v>0.95834589015708627</c:v>
                </c:pt>
                <c:pt idx="38">
                  <c:v>0.96412145377062497</c:v>
                </c:pt>
                <c:pt idx="39">
                  <c:v>0.96146024190146495</c:v>
                </c:pt>
                <c:pt idx="40">
                  <c:v>0.95218937254738867</c:v>
                </c:pt>
                <c:pt idx="41">
                  <c:v>0.95547544085258396</c:v>
                </c:pt>
                <c:pt idx="42">
                  <c:v>0.9458712786675797</c:v>
                </c:pt>
                <c:pt idx="43">
                  <c:v>0.95019645490008864</c:v>
                </c:pt>
                <c:pt idx="44">
                  <c:v>0.95085418963579293</c:v>
                </c:pt>
                <c:pt idx="45">
                  <c:v>0.95186672284418294</c:v>
                </c:pt>
                <c:pt idx="46">
                  <c:v>0.97148005080774669</c:v>
                </c:pt>
                <c:pt idx="47">
                  <c:v>0.96826816787334324</c:v>
                </c:pt>
                <c:pt idx="48">
                  <c:v>0.96482043435187936</c:v>
                </c:pt>
                <c:pt idx="49">
                  <c:v>0.96258734571170734</c:v>
                </c:pt>
                <c:pt idx="50">
                  <c:v>0.96852745959328557</c:v>
                </c:pt>
                <c:pt idx="51">
                  <c:v>0.97132509973831793</c:v>
                </c:pt>
                <c:pt idx="52">
                  <c:v>0.96091204688940901</c:v>
                </c:pt>
                <c:pt idx="53">
                  <c:v>0.96734304038403163</c:v>
                </c:pt>
              </c:numCache>
            </c:numRef>
          </c:val>
          <c:smooth val="0"/>
          <c:extLst>
            <c:ext xmlns:c16="http://schemas.microsoft.com/office/drawing/2014/chart" uri="{C3380CC4-5D6E-409C-BE32-E72D297353CC}">
              <c16:uniqueId val="{00000002-92BD-45BE-9D33-EBCAE4C3F6F6}"/>
            </c:ext>
          </c:extLst>
        </c:ser>
        <c:dLbls>
          <c:showLegendKey val="0"/>
          <c:showVal val="0"/>
          <c:showCatName val="0"/>
          <c:showSerName val="0"/>
          <c:showPercent val="0"/>
          <c:showBubbleSize val="0"/>
        </c:dLbls>
        <c:smooth val="0"/>
        <c:axId val="612566783"/>
        <c:axId val="612565343"/>
      </c:lineChart>
      <c:dateAx>
        <c:axId val="612566783"/>
        <c:scaling>
          <c:orientation val="minMax"/>
        </c:scaling>
        <c:delete val="0"/>
        <c:axPos val="b"/>
        <c:majorGridlines>
          <c:spPr>
            <a:ln w="9525" cap="flat" cmpd="sng" algn="ctr">
              <a:solidFill>
                <a:schemeClr val="bg1">
                  <a:lumMod val="85000"/>
                </a:schemeClr>
              </a:solidFill>
              <a:round/>
            </a:ln>
            <a:effectLst/>
          </c:spPr>
        </c:majorGridlines>
        <c:numFmt formatCode="mm/yyyy" sourceLinked="0"/>
        <c:majorTickMark val="out"/>
        <c:minorTickMark val="none"/>
        <c:tickLblPos val="nextTo"/>
        <c:spPr>
          <a:noFill/>
          <a:ln w="9525" cap="flat" cmpd="sng" algn="ctr">
            <a:solidFill>
              <a:schemeClr val="bg2">
                <a:lumMod val="75000"/>
              </a:schemeClr>
            </a:solidFill>
            <a:round/>
          </a:ln>
          <a:effectLst/>
        </c:spPr>
        <c:txPr>
          <a:bodyPr rot="-2700000" spcFirstLastPara="1" vertOverflow="ellipsis" wrap="square" anchor="ctr" anchorCtr="1"/>
          <a:lstStyle/>
          <a:p>
            <a:pPr>
              <a:defRPr sz="1050" b="1" i="0" u="none" strike="noStrike" kern="1200" baseline="0">
                <a:solidFill>
                  <a:srgbClr val="002060"/>
                </a:solidFill>
                <a:latin typeface="Aptos" panose="020B0004020202020204" pitchFamily="34" charset="0"/>
                <a:ea typeface="+mn-ea"/>
                <a:cs typeface="+mn-cs"/>
              </a:defRPr>
            </a:pPr>
            <a:endParaRPr lang="it-IT"/>
          </a:p>
        </c:txPr>
        <c:crossAx val="612565343"/>
        <c:crosses val="autoZero"/>
        <c:auto val="1"/>
        <c:lblOffset val="100"/>
        <c:baseTimeUnit val="months"/>
        <c:majorUnit val="6"/>
        <c:majorTimeUnit val="months"/>
      </c:dateAx>
      <c:valAx>
        <c:axId val="612565343"/>
        <c:scaling>
          <c:orientation val="minMax"/>
          <c:max val="1.1000000000000001"/>
          <c:min val="0.85000000000000009"/>
        </c:scaling>
        <c:delete val="0"/>
        <c:axPos val="l"/>
        <c:majorGridlines>
          <c:spPr>
            <a:ln w="6350" cap="flat" cmpd="sng" algn="ctr">
              <a:solidFill>
                <a:schemeClr val="bg1">
                  <a:lumMod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rgbClr val="002060"/>
                </a:solidFill>
                <a:latin typeface="Aptos" panose="020B0004020202020204" pitchFamily="34" charset="0"/>
                <a:ea typeface="+mn-ea"/>
                <a:cs typeface="+mn-cs"/>
              </a:defRPr>
            </a:pPr>
            <a:endParaRPr lang="it-IT"/>
          </a:p>
        </c:txPr>
        <c:crossAx val="612566783"/>
        <c:crosses val="autoZero"/>
        <c:crossBetween val="between"/>
        <c:majorUnit val="2.5000000000000005E-2"/>
      </c:valAx>
      <c:spPr>
        <a:noFill/>
        <a:ln>
          <a:noFill/>
        </a:ln>
        <a:effectLst/>
      </c:spPr>
    </c:plotArea>
    <c:legend>
      <c:legendPos val="b"/>
      <c:layout>
        <c:manualLayout>
          <c:xMode val="edge"/>
          <c:yMode val="edge"/>
          <c:x val="0.31694290692906929"/>
          <c:y val="0.91399893162393187"/>
          <c:w val="0.36611408364083642"/>
          <c:h val="5.0723290598290595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2060"/>
              </a:solidFill>
              <a:latin typeface="Aptos" panose="020B00040202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rgbClr val="002060"/>
          </a:solidFill>
          <a:latin typeface="Aptos" panose="020B0004020202020204" pitchFamily="34"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rgbClr val="002060"/>
              </a:solidFill>
              <a:round/>
            </a:ln>
            <a:effectLst/>
          </c:spPr>
          <c:marker>
            <c:symbol val="none"/>
          </c:marker>
          <c:cat>
            <c:strRef>
              <c:f>'Qualità credito'!$C$7:$C$83</c:f>
              <c:strCache>
                <c:ptCount val="77"/>
                <c:pt idx="0">
                  <c:v>Q3 05</c:v>
                </c:pt>
                <c:pt idx="1">
                  <c:v>Q4 05</c:v>
                </c:pt>
                <c:pt idx="2">
                  <c:v>Q1 06</c:v>
                </c:pt>
                <c:pt idx="3">
                  <c:v>Q2 06</c:v>
                </c:pt>
                <c:pt idx="4">
                  <c:v>Q3 06</c:v>
                </c:pt>
                <c:pt idx="5">
                  <c:v>Q4 06</c:v>
                </c:pt>
                <c:pt idx="6">
                  <c:v>Q1 07</c:v>
                </c:pt>
                <c:pt idx="7">
                  <c:v>Q2 07</c:v>
                </c:pt>
                <c:pt idx="8">
                  <c:v>Q3 07</c:v>
                </c:pt>
                <c:pt idx="9">
                  <c:v>Q4 07</c:v>
                </c:pt>
                <c:pt idx="10">
                  <c:v>Q1 08</c:v>
                </c:pt>
                <c:pt idx="11">
                  <c:v>Q2 08</c:v>
                </c:pt>
                <c:pt idx="12">
                  <c:v>Q3 08</c:v>
                </c:pt>
                <c:pt idx="13">
                  <c:v>Q4 08</c:v>
                </c:pt>
                <c:pt idx="14">
                  <c:v>Q1 09</c:v>
                </c:pt>
                <c:pt idx="15">
                  <c:v>Q2 09</c:v>
                </c:pt>
                <c:pt idx="16">
                  <c:v>Q3 09</c:v>
                </c:pt>
                <c:pt idx="17">
                  <c:v>Q4 09</c:v>
                </c:pt>
                <c:pt idx="18">
                  <c:v>Q1 10</c:v>
                </c:pt>
                <c:pt idx="19">
                  <c:v>Q2 10</c:v>
                </c:pt>
                <c:pt idx="20">
                  <c:v>Q3 10</c:v>
                </c:pt>
                <c:pt idx="21">
                  <c:v>Q4 10</c:v>
                </c:pt>
                <c:pt idx="22">
                  <c:v>Q1 11</c:v>
                </c:pt>
                <c:pt idx="23">
                  <c:v>Q2 11</c:v>
                </c:pt>
                <c:pt idx="24">
                  <c:v>Q3 11</c:v>
                </c:pt>
                <c:pt idx="25">
                  <c:v>Q4 11</c:v>
                </c:pt>
                <c:pt idx="26">
                  <c:v>Q1 12</c:v>
                </c:pt>
                <c:pt idx="27">
                  <c:v>Q2 12</c:v>
                </c:pt>
                <c:pt idx="28">
                  <c:v>Q3 12</c:v>
                </c:pt>
                <c:pt idx="29">
                  <c:v>Q4 12</c:v>
                </c:pt>
                <c:pt idx="30">
                  <c:v>Q1 13</c:v>
                </c:pt>
                <c:pt idx="31">
                  <c:v>Q2 13</c:v>
                </c:pt>
                <c:pt idx="32">
                  <c:v>Q3 13</c:v>
                </c:pt>
                <c:pt idx="33">
                  <c:v>Q4 13</c:v>
                </c:pt>
                <c:pt idx="34">
                  <c:v>Q1 14</c:v>
                </c:pt>
                <c:pt idx="35">
                  <c:v>Q2 14</c:v>
                </c:pt>
                <c:pt idx="36">
                  <c:v>Q3 14</c:v>
                </c:pt>
                <c:pt idx="37">
                  <c:v>Q4 14</c:v>
                </c:pt>
                <c:pt idx="38">
                  <c:v>Q1 15</c:v>
                </c:pt>
                <c:pt idx="39">
                  <c:v>Q2 15</c:v>
                </c:pt>
                <c:pt idx="40">
                  <c:v>Q3 15</c:v>
                </c:pt>
                <c:pt idx="41">
                  <c:v>Q4 15</c:v>
                </c:pt>
                <c:pt idx="42">
                  <c:v>Q1 16</c:v>
                </c:pt>
                <c:pt idx="43">
                  <c:v>Q2 16</c:v>
                </c:pt>
                <c:pt idx="44">
                  <c:v>Q3 16</c:v>
                </c:pt>
                <c:pt idx="45">
                  <c:v>Q4 16</c:v>
                </c:pt>
                <c:pt idx="46">
                  <c:v>Q1 17</c:v>
                </c:pt>
                <c:pt idx="47">
                  <c:v>Q2 17</c:v>
                </c:pt>
                <c:pt idx="48">
                  <c:v>Q3 17</c:v>
                </c:pt>
                <c:pt idx="49">
                  <c:v>Q4 17</c:v>
                </c:pt>
                <c:pt idx="50">
                  <c:v>Q1 18</c:v>
                </c:pt>
                <c:pt idx="51">
                  <c:v>Q2 18</c:v>
                </c:pt>
                <c:pt idx="52">
                  <c:v>Q3 18</c:v>
                </c:pt>
                <c:pt idx="53">
                  <c:v>Q4 18</c:v>
                </c:pt>
                <c:pt idx="54">
                  <c:v>Q1 19</c:v>
                </c:pt>
                <c:pt idx="55">
                  <c:v>Q2 19</c:v>
                </c:pt>
                <c:pt idx="56">
                  <c:v>Q3 19</c:v>
                </c:pt>
                <c:pt idx="57">
                  <c:v>Q4 19</c:v>
                </c:pt>
                <c:pt idx="58">
                  <c:v>Q1 20</c:v>
                </c:pt>
                <c:pt idx="59">
                  <c:v>Q2 20</c:v>
                </c:pt>
                <c:pt idx="60">
                  <c:v>Q3 20</c:v>
                </c:pt>
                <c:pt idx="61">
                  <c:v>Q4 20</c:v>
                </c:pt>
                <c:pt idx="62">
                  <c:v>Q1 21</c:v>
                </c:pt>
                <c:pt idx="63">
                  <c:v>Q2 21</c:v>
                </c:pt>
                <c:pt idx="64">
                  <c:v>Q3 21</c:v>
                </c:pt>
                <c:pt idx="65">
                  <c:v>Q4 21</c:v>
                </c:pt>
                <c:pt idx="66">
                  <c:v>Q1 22</c:v>
                </c:pt>
                <c:pt idx="67">
                  <c:v>Q2 22</c:v>
                </c:pt>
                <c:pt idx="68">
                  <c:v>Q3 22</c:v>
                </c:pt>
                <c:pt idx="69">
                  <c:v>Q4 22</c:v>
                </c:pt>
                <c:pt idx="70">
                  <c:v>Q1 23</c:v>
                </c:pt>
                <c:pt idx="71">
                  <c:v>Q2 23</c:v>
                </c:pt>
                <c:pt idx="72">
                  <c:v>Q3 23</c:v>
                </c:pt>
                <c:pt idx="73">
                  <c:v>Q4 23</c:v>
                </c:pt>
                <c:pt idx="74">
                  <c:v>Q1 24</c:v>
                </c:pt>
                <c:pt idx="75">
                  <c:v>Q2 24</c:v>
                </c:pt>
                <c:pt idx="76">
                  <c:v>Q3 24</c:v>
                </c:pt>
              </c:strCache>
            </c:strRef>
          </c:cat>
          <c:val>
            <c:numRef>
              <c:f>'Qualità credito'!$AA$7:$AA$83</c:f>
              <c:numCache>
                <c:formatCode>0.00%</c:formatCode>
                <c:ptCount val="77"/>
                <c:pt idx="0">
                  <c:v>2.8136153287680939E-2</c:v>
                </c:pt>
                <c:pt idx="1">
                  <c:v>2.8578887380475919E-2</c:v>
                </c:pt>
                <c:pt idx="2">
                  <c:v>2.7133023945531493E-2</c:v>
                </c:pt>
                <c:pt idx="3">
                  <c:v>2.6480389338573392E-2</c:v>
                </c:pt>
                <c:pt idx="4">
                  <c:v>2.7736705961949427E-2</c:v>
                </c:pt>
                <c:pt idx="5">
                  <c:v>2.7880618082000538E-2</c:v>
                </c:pt>
                <c:pt idx="6">
                  <c:v>2.4558985799873263E-2</c:v>
                </c:pt>
                <c:pt idx="7">
                  <c:v>2.3398170779144675E-2</c:v>
                </c:pt>
                <c:pt idx="8">
                  <c:v>2.5001217826111373E-2</c:v>
                </c:pt>
                <c:pt idx="9">
                  <c:v>2.806362732044931E-2</c:v>
                </c:pt>
                <c:pt idx="10">
                  <c:v>2.3342662744807872E-2</c:v>
                </c:pt>
                <c:pt idx="11">
                  <c:v>2.9364742737049709E-2</c:v>
                </c:pt>
                <c:pt idx="12">
                  <c:v>4.0171535410996398E-2</c:v>
                </c:pt>
                <c:pt idx="13">
                  <c:v>5.7827097121741715E-2</c:v>
                </c:pt>
                <c:pt idx="14">
                  <c:v>6.9726780458849044E-2</c:v>
                </c:pt>
                <c:pt idx="15">
                  <c:v>8.4754993671162474E-2</c:v>
                </c:pt>
                <c:pt idx="16">
                  <c:v>6.032448208063982E-2</c:v>
                </c:pt>
                <c:pt idx="17">
                  <c:v>7.5506108626705995E-2</c:v>
                </c:pt>
                <c:pt idx="18">
                  <c:v>5.9476012142433837E-2</c:v>
                </c:pt>
                <c:pt idx="19">
                  <c:v>6.7467543361199728E-2</c:v>
                </c:pt>
                <c:pt idx="20">
                  <c:v>5.9898626528695556E-2</c:v>
                </c:pt>
                <c:pt idx="21">
                  <c:v>5.9647621925371395E-2</c:v>
                </c:pt>
                <c:pt idx="22">
                  <c:v>5.7996461094375049E-2</c:v>
                </c:pt>
                <c:pt idx="23">
                  <c:v>6.0609874795740613E-2</c:v>
                </c:pt>
                <c:pt idx="24">
                  <c:v>5.5843468581116829E-2</c:v>
                </c:pt>
                <c:pt idx="25">
                  <c:v>6.3205557553870112E-2</c:v>
                </c:pt>
                <c:pt idx="26">
                  <c:v>7.2016121033708178E-2</c:v>
                </c:pt>
                <c:pt idx="27">
                  <c:v>8.0781026697212835E-2</c:v>
                </c:pt>
                <c:pt idx="28">
                  <c:v>8.6750760772547328E-2</c:v>
                </c:pt>
                <c:pt idx="29">
                  <c:v>9.6440527991589309E-2</c:v>
                </c:pt>
                <c:pt idx="30">
                  <c:v>8.615376220186674E-2</c:v>
                </c:pt>
                <c:pt idx="31">
                  <c:v>8.9192479598022623E-2</c:v>
                </c:pt>
                <c:pt idx="32">
                  <c:v>9.525650524735671E-2</c:v>
                </c:pt>
                <c:pt idx="33">
                  <c:v>0.11352165746947289</c:v>
                </c:pt>
                <c:pt idx="34">
                  <c:v>8.1817349541612558E-2</c:v>
                </c:pt>
                <c:pt idx="35">
                  <c:v>7.6380289154748357E-2</c:v>
                </c:pt>
                <c:pt idx="36">
                  <c:v>7.6009519330915265E-2</c:v>
                </c:pt>
                <c:pt idx="37">
                  <c:v>0.10328510061784427</c:v>
                </c:pt>
                <c:pt idx="38">
                  <c:v>6.05304348603646E-2</c:v>
                </c:pt>
                <c:pt idx="39">
                  <c:v>6.0289247127728159E-2</c:v>
                </c:pt>
                <c:pt idx="40">
                  <c:v>5.0173999840782704E-2</c:v>
                </c:pt>
                <c:pt idx="41">
                  <c:v>5.6350537702195787E-2</c:v>
                </c:pt>
                <c:pt idx="42">
                  <c:v>4.06789587635615E-2</c:v>
                </c:pt>
                <c:pt idx="43">
                  <c:v>4.390044283950293E-2</c:v>
                </c:pt>
                <c:pt idx="44">
                  <c:v>3.8790446381258246E-2</c:v>
                </c:pt>
                <c:pt idx="45">
                  <c:v>4.0918126564415777E-2</c:v>
                </c:pt>
                <c:pt idx="46">
                  <c:v>3.4300838520626785E-2</c:v>
                </c:pt>
                <c:pt idx="47">
                  <c:v>2.9498086263847981E-2</c:v>
                </c:pt>
                <c:pt idx="48">
                  <c:v>2.5183959546522902E-2</c:v>
                </c:pt>
                <c:pt idx="49">
                  <c:v>3.9722829711827765E-2</c:v>
                </c:pt>
                <c:pt idx="50">
                  <c:v>2.5014078668831347E-2</c:v>
                </c:pt>
                <c:pt idx="51">
                  <c:v>2.0645529292035079E-2</c:v>
                </c:pt>
                <c:pt idx="52">
                  <c:v>2.7376875074200401E-2</c:v>
                </c:pt>
                <c:pt idx="53">
                  <c:v>2.4697888030516306E-2</c:v>
                </c:pt>
                <c:pt idx="54">
                  <c:v>1.8347871030789324E-2</c:v>
                </c:pt>
                <c:pt idx="55">
                  <c:v>2.1671046389161942E-2</c:v>
                </c:pt>
                <c:pt idx="56">
                  <c:v>1.7596184008634483E-2</c:v>
                </c:pt>
                <c:pt idx="57">
                  <c:v>2.2623683943903995E-2</c:v>
                </c:pt>
                <c:pt idx="58">
                  <c:v>1.9149149197938871E-2</c:v>
                </c:pt>
                <c:pt idx="59">
                  <c:v>1.8288593833324346E-2</c:v>
                </c:pt>
                <c:pt idx="60">
                  <c:v>9.8023423209402782E-3</c:v>
                </c:pt>
                <c:pt idx="61">
                  <c:v>1.6881213494505911E-2</c:v>
                </c:pt>
                <c:pt idx="62">
                  <c:v>1.4324381083555384E-2</c:v>
                </c:pt>
                <c:pt idx="63">
                  <c:v>1.4500843108406174E-2</c:v>
                </c:pt>
                <c:pt idx="64">
                  <c:v>1.4351750506740113E-2</c:v>
                </c:pt>
                <c:pt idx="65">
                  <c:v>2.4076197617777302E-2</c:v>
                </c:pt>
                <c:pt idx="66">
                  <c:v>1.0615114019498054E-2</c:v>
                </c:pt>
                <c:pt idx="67">
                  <c:v>1.5436481667618388E-2</c:v>
                </c:pt>
                <c:pt idx="68">
                  <c:v>1.4649054332513825E-2</c:v>
                </c:pt>
                <c:pt idx="69">
                  <c:v>1.9801011282365163E-2</c:v>
                </c:pt>
                <c:pt idx="70">
                  <c:v>1.5258135523220038E-2</c:v>
                </c:pt>
                <c:pt idx="71">
                  <c:v>1.5573459358551662E-2</c:v>
                </c:pt>
                <c:pt idx="72">
                  <c:v>1.3420664785776621E-2</c:v>
                </c:pt>
                <c:pt idx="73">
                  <c:v>2.1054797333832465E-2</c:v>
                </c:pt>
                <c:pt idx="74">
                  <c:v>1.9965405470531775E-2</c:v>
                </c:pt>
                <c:pt idx="75">
                  <c:v>2.4733807536843171E-2</c:v>
                </c:pt>
                <c:pt idx="76">
                  <c:v>1.7783842798281463E-2</c:v>
                </c:pt>
              </c:numCache>
            </c:numRef>
          </c:val>
          <c:smooth val="0"/>
          <c:extLst>
            <c:ext xmlns:c16="http://schemas.microsoft.com/office/drawing/2014/chart" uri="{C3380CC4-5D6E-409C-BE32-E72D297353CC}">
              <c16:uniqueId val="{00000000-59C6-4798-B934-57C2210DE70C}"/>
            </c:ext>
          </c:extLst>
        </c:ser>
        <c:dLbls>
          <c:showLegendKey val="0"/>
          <c:showVal val="0"/>
          <c:showCatName val="0"/>
          <c:showSerName val="0"/>
          <c:showPercent val="0"/>
          <c:showBubbleSize val="0"/>
        </c:dLbls>
        <c:smooth val="0"/>
        <c:axId val="1701031408"/>
        <c:axId val="1701030928"/>
      </c:lineChart>
      <c:catAx>
        <c:axId val="1701031408"/>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rgbClr val="002060"/>
                </a:solidFill>
                <a:latin typeface="+mn-lt"/>
                <a:ea typeface="+mn-ea"/>
                <a:cs typeface="+mn-cs"/>
              </a:defRPr>
            </a:pPr>
            <a:endParaRPr lang="it-IT"/>
          </a:p>
        </c:txPr>
        <c:crossAx val="1701030928"/>
        <c:crosses val="autoZero"/>
        <c:auto val="1"/>
        <c:lblAlgn val="ctr"/>
        <c:lblOffset val="100"/>
        <c:tickLblSkip val="1"/>
        <c:noMultiLvlLbl val="0"/>
      </c:catAx>
      <c:valAx>
        <c:axId val="1701030928"/>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it-IT"/>
          </a:p>
        </c:txPr>
        <c:crossAx val="1701031408"/>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'ECB Data Portal_20250115124336'!$B$1</c:f>
              <c:strCache>
                <c:ptCount val="1"/>
                <c:pt idx="0">
                  <c:v>Costo del credito</c:v>
                </c:pt>
              </c:strCache>
            </c:strRef>
          </c:tx>
          <c:spPr>
            <a:ln w="28575" cap="rnd">
              <a:solidFill>
                <a:srgbClr val="002060"/>
              </a:solidFill>
              <a:round/>
            </a:ln>
            <a:effectLst/>
          </c:spPr>
          <c:marker>
            <c:symbol val="none"/>
          </c:marker>
          <c:cat>
            <c:numRef>
              <c:f>'ECB Data Portal_20250115124336'!$A$38:$A$264</c:f>
              <c:numCache>
                <c:formatCode>mm/yyyy</c:formatCode>
                <c:ptCount val="227"/>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c:v>43131</c:v>
                </c:pt>
                <c:pt idx="145">
                  <c:v>43159</c:v>
                </c:pt>
                <c:pt idx="146">
                  <c:v>43190</c:v>
                </c:pt>
                <c:pt idx="147">
                  <c:v>43220</c:v>
                </c:pt>
                <c:pt idx="148">
                  <c:v>43251</c:v>
                </c:pt>
                <c:pt idx="149">
                  <c:v>43281</c:v>
                </c:pt>
                <c:pt idx="150">
                  <c:v>43312</c:v>
                </c:pt>
                <c:pt idx="151">
                  <c:v>43343</c:v>
                </c:pt>
                <c:pt idx="152">
                  <c:v>43373</c:v>
                </c:pt>
                <c:pt idx="153">
                  <c:v>43404</c:v>
                </c:pt>
                <c:pt idx="154">
                  <c:v>43434</c:v>
                </c:pt>
                <c:pt idx="155">
                  <c:v>43465</c:v>
                </c:pt>
                <c:pt idx="156">
                  <c:v>43496</c:v>
                </c:pt>
                <c:pt idx="157">
                  <c:v>43524</c:v>
                </c:pt>
                <c:pt idx="158">
                  <c:v>43555</c:v>
                </c:pt>
                <c:pt idx="159">
                  <c:v>43585</c:v>
                </c:pt>
                <c:pt idx="160">
                  <c:v>43616</c:v>
                </c:pt>
                <c:pt idx="161">
                  <c:v>43646</c:v>
                </c:pt>
                <c:pt idx="162">
                  <c:v>43677</c:v>
                </c:pt>
                <c:pt idx="163">
                  <c:v>43708</c:v>
                </c:pt>
                <c:pt idx="164">
                  <c:v>43738</c:v>
                </c:pt>
                <c:pt idx="165">
                  <c:v>43769</c:v>
                </c:pt>
                <c:pt idx="166">
                  <c:v>43799</c:v>
                </c:pt>
                <c:pt idx="167">
                  <c:v>43830</c:v>
                </c:pt>
                <c:pt idx="168">
                  <c:v>43861</c:v>
                </c:pt>
                <c:pt idx="169">
                  <c:v>43890</c:v>
                </c:pt>
                <c:pt idx="170">
                  <c:v>43921</c:v>
                </c:pt>
                <c:pt idx="171">
                  <c:v>43951</c:v>
                </c:pt>
                <c:pt idx="172">
                  <c:v>43982</c:v>
                </c:pt>
                <c:pt idx="173">
                  <c:v>44012</c:v>
                </c:pt>
                <c:pt idx="174">
                  <c:v>44043</c:v>
                </c:pt>
                <c:pt idx="175">
                  <c:v>44074</c:v>
                </c:pt>
                <c:pt idx="176">
                  <c:v>44104</c:v>
                </c:pt>
                <c:pt idx="177">
                  <c:v>44135</c:v>
                </c:pt>
                <c:pt idx="178">
                  <c:v>44165</c:v>
                </c:pt>
                <c:pt idx="179">
                  <c:v>44196</c:v>
                </c:pt>
                <c:pt idx="180">
                  <c:v>44227</c:v>
                </c:pt>
                <c:pt idx="181">
                  <c:v>44255</c:v>
                </c:pt>
                <c:pt idx="182">
                  <c:v>44286</c:v>
                </c:pt>
                <c:pt idx="183">
                  <c:v>44316</c:v>
                </c:pt>
                <c:pt idx="184">
                  <c:v>44347</c:v>
                </c:pt>
                <c:pt idx="185">
                  <c:v>44377</c:v>
                </c:pt>
                <c:pt idx="186">
                  <c:v>44408</c:v>
                </c:pt>
                <c:pt idx="187">
                  <c:v>44439</c:v>
                </c:pt>
                <c:pt idx="188">
                  <c:v>44469</c:v>
                </c:pt>
                <c:pt idx="189">
                  <c:v>44500</c:v>
                </c:pt>
                <c:pt idx="190">
                  <c:v>44530</c:v>
                </c:pt>
                <c:pt idx="191">
                  <c:v>44561</c:v>
                </c:pt>
                <c:pt idx="192">
                  <c:v>44592</c:v>
                </c:pt>
                <c:pt idx="193">
                  <c:v>44620</c:v>
                </c:pt>
                <c:pt idx="194">
                  <c:v>44651</c:v>
                </c:pt>
                <c:pt idx="195">
                  <c:v>44681</c:v>
                </c:pt>
                <c:pt idx="196">
                  <c:v>44712</c:v>
                </c:pt>
                <c:pt idx="197">
                  <c:v>44742</c:v>
                </c:pt>
                <c:pt idx="198">
                  <c:v>44773</c:v>
                </c:pt>
                <c:pt idx="199">
                  <c:v>44804</c:v>
                </c:pt>
                <c:pt idx="200">
                  <c:v>44834</c:v>
                </c:pt>
                <c:pt idx="201">
                  <c:v>44865</c:v>
                </c:pt>
                <c:pt idx="202">
                  <c:v>44895</c:v>
                </c:pt>
                <c:pt idx="203">
                  <c:v>44926</c:v>
                </c:pt>
                <c:pt idx="204">
                  <c:v>44957</c:v>
                </c:pt>
                <c:pt idx="205">
                  <c:v>44985</c:v>
                </c:pt>
                <c:pt idx="206">
                  <c:v>45016</c:v>
                </c:pt>
                <c:pt idx="207">
                  <c:v>45046</c:v>
                </c:pt>
                <c:pt idx="208">
                  <c:v>45077</c:v>
                </c:pt>
                <c:pt idx="209">
                  <c:v>45107</c:v>
                </c:pt>
                <c:pt idx="210">
                  <c:v>45138</c:v>
                </c:pt>
                <c:pt idx="211">
                  <c:v>45169</c:v>
                </c:pt>
                <c:pt idx="212">
                  <c:v>45199</c:v>
                </c:pt>
                <c:pt idx="213">
                  <c:v>45230</c:v>
                </c:pt>
                <c:pt idx="214">
                  <c:v>45260</c:v>
                </c:pt>
                <c:pt idx="215">
                  <c:v>45291</c:v>
                </c:pt>
                <c:pt idx="216">
                  <c:v>45322</c:v>
                </c:pt>
                <c:pt idx="217">
                  <c:v>45351</c:v>
                </c:pt>
                <c:pt idx="218">
                  <c:v>45382</c:v>
                </c:pt>
                <c:pt idx="219">
                  <c:v>45412</c:v>
                </c:pt>
                <c:pt idx="220">
                  <c:v>45443</c:v>
                </c:pt>
                <c:pt idx="221">
                  <c:v>45473</c:v>
                </c:pt>
                <c:pt idx="222">
                  <c:v>45504</c:v>
                </c:pt>
                <c:pt idx="223">
                  <c:v>45535</c:v>
                </c:pt>
                <c:pt idx="224">
                  <c:v>45565</c:v>
                </c:pt>
                <c:pt idx="225">
                  <c:v>45596</c:v>
                </c:pt>
                <c:pt idx="226">
                  <c:v>45626</c:v>
                </c:pt>
              </c:numCache>
            </c:numRef>
          </c:cat>
          <c:val>
            <c:numRef>
              <c:f>'ECB Data Portal_20250115124336'!$B$38:$B$264</c:f>
              <c:numCache>
                <c:formatCode>0.00</c:formatCode>
                <c:ptCount val="227"/>
                <c:pt idx="0">
                  <c:v>4.32</c:v>
                </c:pt>
                <c:pt idx="1">
                  <c:v>4.3499999999999996</c:v>
                </c:pt>
                <c:pt idx="2">
                  <c:v>4.47</c:v>
                </c:pt>
                <c:pt idx="3">
                  <c:v>4.54</c:v>
                </c:pt>
                <c:pt idx="4">
                  <c:v>4.5599999999999996</c:v>
                </c:pt>
                <c:pt idx="5">
                  <c:v>4.6100000000000003</c:v>
                </c:pt>
                <c:pt idx="6">
                  <c:v>4.75</c:v>
                </c:pt>
                <c:pt idx="7">
                  <c:v>4.87</c:v>
                </c:pt>
                <c:pt idx="8">
                  <c:v>4.88</c:v>
                </c:pt>
                <c:pt idx="9">
                  <c:v>5.09</c:v>
                </c:pt>
                <c:pt idx="10">
                  <c:v>5.16</c:v>
                </c:pt>
                <c:pt idx="11">
                  <c:v>5.17</c:v>
                </c:pt>
                <c:pt idx="12">
                  <c:v>5.13</c:v>
                </c:pt>
                <c:pt idx="13">
                  <c:v>5.15</c:v>
                </c:pt>
                <c:pt idx="14">
                  <c:v>5.18</c:v>
                </c:pt>
                <c:pt idx="15">
                  <c:v>5.33</c:v>
                </c:pt>
                <c:pt idx="16">
                  <c:v>5.38</c:v>
                </c:pt>
                <c:pt idx="17">
                  <c:v>5.4</c:v>
                </c:pt>
                <c:pt idx="18">
                  <c:v>5.47</c:v>
                </c:pt>
                <c:pt idx="19">
                  <c:v>5.55</c:v>
                </c:pt>
                <c:pt idx="20">
                  <c:v>5.72</c:v>
                </c:pt>
                <c:pt idx="21">
                  <c:v>5.78</c:v>
                </c:pt>
                <c:pt idx="22">
                  <c:v>5.78</c:v>
                </c:pt>
                <c:pt idx="23">
                  <c:v>5.97</c:v>
                </c:pt>
                <c:pt idx="24">
                  <c:v>5.92</c:v>
                </c:pt>
                <c:pt idx="25">
                  <c:v>5.79</c:v>
                </c:pt>
                <c:pt idx="26">
                  <c:v>5.83</c:v>
                </c:pt>
                <c:pt idx="27">
                  <c:v>5.97</c:v>
                </c:pt>
                <c:pt idx="28">
                  <c:v>6.03</c:v>
                </c:pt>
                <c:pt idx="29">
                  <c:v>6.06</c:v>
                </c:pt>
                <c:pt idx="30">
                  <c:v>6.17</c:v>
                </c:pt>
                <c:pt idx="31">
                  <c:v>6.09</c:v>
                </c:pt>
                <c:pt idx="32">
                  <c:v>6.27</c:v>
                </c:pt>
                <c:pt idx="33">
                  <c:v>6.38</c:v>
                </c:pt>
                <c:pt idx="34">
                  <c:v>5.86</c:v>
                </c:pt>
                <c:pt idx="35">
                  <c:v>5.42</c:v>
                </c:pt>
                <c:pt idx="36">
                  <c:v>4.74</c:v>
                </c:pt>
                <c:pt idx="37">
                  <c:v>4.32</c:v>
                </c:pt>
                <c:pt idx="38">
                  <c:v>3.95</c:v>
                </c:pt>
                <c:pt idx="39">
                  <c:v>3.66</c:v>
                </c:pt>
                <c:pt idx="40">
                  <c:v>3.55</c:v>
                </c:pt>
                <c:pt idx="41">
                  <c:v>3.52</c:v>
                </c:pt>
                <c:pt idx="42">
                  <c:v>3.36</c:v>
                </c:pt>
                <c:pt idx="43">
                  <c:v>3.23</c:v>
                </c:pt>
                <c:pt idx="44">
                  <c:v>3.11</c:v>
                </c:pt>
                <c:pt idx="45">
                  <c:v>3.09</c:v>
                </c:pt>
                <c:pt idx="46">
                  <c:v>3.02</c:v>
                </c:pt>
                <c:pt idx="47">
                  <c:v>2.93</c:v>
                </c:pt>
                <c:pt idx="48">
                  <c:v>2.85</c:v>
                </c:pt>
                <c:pt idx="49">
                  <c:v>2.78</c:v>
                </c:pt>
                <c:pt idx="50">
                  <c:v>2.77</c:v>
                </c:pt>
                <c:pt idx="51">
                  <c:v>2.91</c:v>
                </c:pt>
                <c:pt idx="52">
                  <c:v>2.75</c:v>
                </c:pt>
                <c:pt idx="53">
                  <c:v>2.78</c:v>
                </c:pt>
                <c:pt idx="54">
                  <c:v>2.95</c:v>
                </c:pt>
                <c:pt idx="55">
                  <c:v>2.95</c:v>
                </c:pt>
                <c:pt idx="56">
                  <c:v>3.02</c:v>
                </c:pt>
                <c:pt idx="57">
                  <c:v>3.02</c:v>
                </c:pt>
                <c:pt idx="58">
                  <c:v>3.17</c:v>
                </c:pt>
                <c:pt idx="59">
                  <c:v>3.18</c:v>
                </c:pt>
                <c:pt idx="60">
                  <c:v>3.16</c:v>
                </c:pt>
                <c:pt idx="61">
                  <c:v>3.25</c:v>
                </c:pt>
                <c:pt idx="62">
                  <c:v>3.29</c:v>
                </c:pt>
                <c:pt idx="63">
                  <c:v>3.41</c:v>
                </c:pt>
                <c:pt idx="64">
                  <c:v>3.42</c:v>
                </c:pt>
                <c:pt idx="65">
                  <c:v>3.6</c:v>
                </c:pt>
                <c:pt idx="66">
                  <c:v>3.7</c:v>
                </c:pt>
                <c:pt idx="67">
                  <c:v>3.83</c:v>
                </c:pt>
                <c:pt idx="68">
                  <c:v>3.86</c:v>
                </c:pt>
                <c:pt idx="69">
                  <c:v>4.1399999999999997</c:v>
                </c:pt>
                <c:pt idx="70">
                  <c:v>4.25</c:v>
                </c:pt>
                <c:pt idx="71">
                  <c:v>4.5199999999999996</c:v>
                </c:pt>
                <c:pt idx="72">
                  <c:v>4.47</c:v>
                </c:pt>
                <c:pt idx="73">
                  <c:v>4.29</c:v>
                </c:pt>
                <c:pt idx="74">
                  <c:v>4.16</c:v>
                </c:pt>
                <c:pt idx="75">
                  <c:v>4.1900000000000004</c:v>
                </c:pt>
                <c:pt idx="76">
                  <c:v>4.2300000000000004</c:v>
                </c:pt>
                <c:pt idx="77">
                  <c:v>4.0599999999999996</c:v>
                </c:pt>
                <c:pt idx="78">
                  <c:v>4.12</c:v>
                </c:pt>
                <c:pt idx="79">
                  <c:v>3.92</c:v>
                </c:pt>
                <c:pt idx="80">
                  <c:v>3.96</c:v>
                </c:pt>
                <c:pt idx="81">
                  <c:v>4.0999999999999996</c:v>
                </c:pt>
                <c:pt idx="82">
                  <c:v>4.09</c:v>
                </c:pt>
                <c:pt idx="83">
                  <c:v>4.1100000000000003</c:v>
                </c:pt>
                <c:pt idx="84">
                  <c:v>4.1399999999999997</c:v>
                </c:pt>
                <c:pt idx="85">
                  <c:v>4.03</c:v>
                </c:pt>
                <c:pt idx="86">
                  <c:v>4</c:v>
                </c:pt>
                <c:pt idx="87">
                  <c:v>4.07</c:v>
                </c:pt>
                <c:pt idx="88">
                  <c:v>3.99</c:v>
                </c:pt>
                <c:pt idx="89">
                  <c:v>3.87</c:v>
                </c:pt>
                <c:pt idx="90">
                  <c:v>4.01</c:v>
                </c:pt>
                <c:pt idx="91">
                  <c:v>3.96</c:v>
                </c:pt>
                <c:pt idx="92">
                  <c:v>4.0599999999999996</c:v>
                </c:pt>
                <c:pt idx="93">
                  <c:v>4.0199999999999996</c:v>
                </c:pt>
                <c:pt idx="94">
                  <c:v>3.93</c:v>
                </c:pt>
                <c:pt idx="95">
                  <c:v>3.95</c:v>
                </c:pt>
                <c:pt idx="96">
                  <c:v>3.94</c:v>
                </c:pt>
                <c:pt idx="97">
                  <c:v>3.98</c:v>
                </c:pt>
                <c:pt idx="98">
                  <c:v>3.93</c:v>
                </c:pt>
                <c:pt idx="99">
                  <c:v>3.86</c:v>
                </c:pt>
                <c:pt idx="100">
                  <c:v>3.79</c:v>
                </c:pt>
                <c:pt idx="101">
                  <c:v>3.64</c:v>
                </c:pt>
                <c:pt idx="102">
                  <c:v>3.61</c:v>
                </c:pt>
                <c:pt idx="103">
                  <c:v>3.49</c:v>
                </c:pt>
                <c:pt idx="104">
                  <c:v>3.43</c:v>
                </c:pt>
                <c:pt idx="105">
                  <c:v>3.25</c:v>
                </c:pt>
                <c:pt idx="106">
                  <c:v>3.11</c:v>
                </c:pt>
                <c:pt idx="107">
                  <c:v>3.12</c:v>
                </c:pt>
                <c:pt idx="108">
                  <c:v>3.09</c:v>
                </c:pt>
                <c:pt idx="109">
                  <c:v>3.08</c:v>
                </c:pt>
                <c:pt idx="110">
                  <c:v>2.96</c:v>
                </c:pt>
                <c:pt idx="111">
                  <c:v>2.94</c:v>
                </c:pt>
                <c:pt idx="112">
                  <c:v>2.72</c:v>
                </c:pt>
                <c:pt idx="113">
                  <c:v>2.68</c:v>
                </c:pt>
                <c:pt idx="114">
                  <c:v>2.6</c:v>
                </c:pt>
                <c:pt idx="115">
                  <c:v>2.62</c:v>
                </c:pt>
                <c:pt idx="116">
                  <c:v>2.5299999999999998</c:v>
                </c:pt>
                <c:pt idx="117">
                  <c:v>2.52</c:v>
                </c:pt>
                <c:pt idx="118">
                  <c:v>2.42</c:v>
                </c:pt>
                <c:pt idx="119">
                  <c:v>2.41</c:v>
                </c:pt>
                <c:pt idx="120">
                  <c:v>2.5099999999999998</c:v>
                </c:pt>
                <c:pt idx="121">
                  <c:v>2.4300000000000002</c:v>
                </c:pt>
                <c:pt idx="122">
                  <c:v>2.37</c:v>
                </c:pt>
                <c:pt idx="123">
                  <c:v>2.35</c:v>
                </c:pt>
                <c:pt idx="124">
                  <c:v>2.2400000000000002</c:v>
                </c:pt>
                <c:pt idx="125">
                  <c:v>2.19</c:v>
                </c:pt>
                <c:pt idx="126">
                  <c:v>2.13</c:v>
                </c:pt>
                <c:pt idx="127">
                  <c:v>2.1</c:v>
                </c:pt>
                <c:pt idx="128">
                  <c:v>1.97</c:v>
                </c:pt>
                <c:pt idx="129">
                  <c:v>2.02</c:v>
                </c:pt>
                <c:pt idx="130">
                  <c:v>2.0099999999999998</c:v>
                </c:pt>
                <c:pt idx="131">
                  <c:v>1.94</c:v>
                </c:pt>
                <c:pt idx="132">
                  <c:v>1.99</c:v>
                </c:pt>
                <c:pt idx="133">
                  <c:v>1.95</c:v>
                </c:pt>
                <c:pt idx="134">
                  <c:v>2.0299999999999998</c:v>
                </c:pt>
                <c:pt idx="135">
                  <c:v>1.89</c:v>
                </c:pt>
                <c:pt idx="136">
                  <c:v>1.95</c:v>
                </c:pt>
                <c:pt idx="137">
                  <c:v>1.89</c:v>
                </c:pt>
                <c:pt idx="138">
                  <c:v>1.9</c:v>
                </c:pt>
                <c:pt idx="139">
                  <c:v>1.93</c:v>
                </c:pt>
                <c:pt idx="140">
                  <c:v>1.78</c:v>
                </c:pt>
                <c:pt idx="141">
                  <c:v>1.84</c:v>
                </c:pt>
                <c:pt idx="142">
                  <c:v>1.83</c:v>
                </c:pt>
                <c:pt idx="143">
                  <c:v>1.82</c:v>
                </c:pt>
                <c:pt idx="144">
                  <c:v>1.78</c:v>
                </c:pt>
                <c:pt idx="145">
                  <c:v>1.87</c:v>
                </c:pt>
                <c:pt idx="146">
                  <c:v>1.84</c:v>
                </c:pt>
                <c:pt idx="147">
                  <c:v>1.8</c:v>
                </c:pt>
                <c:pt idx="148">
                  <c:v>1.76</c:v>
                </c:pt>
                <c:pt idx="149">
                  <c:v>1.79</c:v>
                </c:pt>
                <c:pt idx="150">
                  <c:v>1.81</c:v>
                </c:pt>
                <c:pt idx="151">
                  <c:v>1.87</c:v>
                </c:pt>
                <c:pt idx="152">
                  <c:v>1.76</c:v>
                </c:pt>
                <c:pt idx="153">
                  <c:v>1.83</c:v>
                </c:pt>
                <c:pt idx="154">
                  <c:v>1.82</c:v>
                </c:pt>
                <c:pt idx="155">
                  <c:v>1.78</c:v>
                </c:pt>
                <c:pt idx="156">
                  <c:v>1.82</c:v>
                </c:pt>
                <c:pt idx="157">
                  <c:v>1.86</c:v>
                </c:pt>
                <c:pt idx="158">
                  <c:v>1.77</c:v>
                </c:pt>
                <c:pt idx="159">
                  <c:v>1.82</c:v>
                </c:pt>
                <c:pt idx="160">
                  <c:v>1.78</c:v>
                </c:pt>
                <c:pt idx="161">
                  <c:v>1.7</c:v>
                </c:pt>
                <c:pt idx="162">
                  <c:v>1.71</c:v>
                </c:pt>
                <c:pt idx="163">
                  <c:v>1.62</c:v>
                </c:pt>
                <c:pt idx="164">
                  <c:v>1.63</c:v>
                </c:pt>
                <c:pt idx="165">
                  <c:v>1.66</c:v>
                </c:pt>
                <c:pt idx="166">
                  <c:v>1.62</c:v>
                </c:pt>
                <c:pt idx="167">
                  <c:v>1.69</c:v>
                </c:pt>
                <c:pt idx="168">
                  <c:v>1.57</c:v>
                </c:pt>
                <c:pt idx="169">
                  <c:v>1.6</c:v>
                </c:pt>
                <c:pt idx="170">
                  <c:v>1.46</c:v>
                </c:pt>
                <c:pt idx="171">
                  <c:v>1.47</c:v>
                </c:pt>
                <c:pt idx="172">
                  <c:v>1.52</c:v>
                </c:pt>
                <c:pt idx="173">
                  <c:v>1.54</c:v>
                </c:pt>
                <c:pt idx="174">
                  <c:v>1.46</c:v>
                </c:pt>
                <c:pt idx="175">
                  <c:v>1.42</c:v>
                </c:pt>
                <c:pt idx="176">
                  <c:v>1.51</c:v>
                </c:pt>
                <c:pt idx="177">
                  <c:v>1.5</c:v>
                </c:pt>
                <c:pt idx="178">
                  <c:v>1.53</c:v>
                </c:pt>
                <c:pt idx="179">
                  <c:v>1.58</c:v>
                </c:pt>
                <c:pt idx="180">
                  <c:v>1.41</c:v>
                </c:pt>
                <c:pt idx="181">
                  <c:v>1.36</c:v>
                </c:pt>
                <c:pt idx="182">
                  <c:v>1.45</c:v>
                </c:pt>
                <c:pt idx="183">
                  <c:v>1.39</c:v>
                </c:pt>
                <c:pt idx="184">
                  <c:v>1.34</c:v>
                </c:pt>
                <c:pt idx="185">
                  <c:v>1.37</c:v>
                </c:pt>
                <c:pt idx="186">
                  <c:v>1.23</c:v>
                </c:pt>
                <c:pt idx="187">
                  <c:v>1.26</c:v>
                </c:pt>
                <c:pt idx="188">
                  <c:v>1.34</c:v>
                </c:pt>
                <c:pt idx="189">
                  <c:v>1.31</c:v>
                </c:pt>
                <c:pt idx="190">
                  <c:v>1.27</c:v>
                </c:pt>
                <c:pt idx="191">
                  <c:v>1.33</c:v>
                </c:pt>
                <c:pt idx="192">
                  <c:v>1.31</c:v>
                </c:pt>
                <c:pt idx="193">
                  <c:v>1.29</c:v>
                </c:pt>
                <c:pt idx="194">
                  <c:v>1.4</c:v>
                </c:pt>
                <c:pt idx="195">
                  <c:v>1.44</c:v>
                </c:pt>
                <c:pt idx="196">
                  <c:v>1.43</c:v>
                </c:pt>
                <c:pt idx="197">
                  <c:v>1.63</c:v>
                </c:pt>
                <c:pt idx="198">
                  <c:v>1.58</c:v>
                </c:pt>
                <c:pt idx="199">
                  <c:v>1.6</c:v>
                </c:pt>
                <c:pt idx="200">
                  <c:v>2.09</c:v>
                </c:pt>
                <c:pt idx="201">
                  <c:v>2.66</c:v>
                </c:pt>
                <c:pt idx="202">
                  <c:v>3.11</c:v>
                </c:pt>
                <c:pt idx="203">
                  <c:v>3.56</c:v>
                </c:pt>
                <c:pt idx="204">
                  <c:v>3.8</c:v>
                </c:pt>
                <c:pt idx="205">
                  <c:v>3.69</c:v>
                </c:pt>
                <c:pt idx="206">
                  <c:v>4.34</c:v>
                </c:pt>
                <c:pt idx="207">
                  <c:v>4.58</c:v>
                </c:pt>
                <c:pt idx="208">
                  <c:v>4.88</c:v>
                </c:pt>
                <c:pt idx="209">
                  <c:v>5.09</c:v>
                </c:pt>
                <c:pt idx="210">
                  <c:v>5.14</c:v>
                </c:pt>
                <c:pt idx="211">
                  <c:v>5.09</c:v>
                </c:pt>
                <c:pt idx="212">
                  <c:v>5.37</c:v>
                </c:pt>
                <c:pt idx="213">
                  <c:v>5.53</c:v>
                </c:pt>
                <c:pt idx="214">
                  <c:v>5.64</c:v>
                </c:pt>
                <c:pt idx="215">
                  <c:v>5.51</c:v>
                </c:pt>
                <c:pt idx="216">
                  <c:v>5.55</c:v>
                </c:pt>
                <c:pt idx="217">
                  <c:v>5.44</c:v>
                </c:pt>
                <c:pt idx="218">
                  <c:v>5.36</c:v>
                </c:pt>
                <c:pt idx="219">
                  <c:v>5.4</c:v>
                </c:pt>
                <c:pt idx="220">
                  <c:v>5.45</c:v>
                </c:pt>
                <c:pt idx="221">
                  <c:v>5.33</c:v>
                </c:pt>
                <c:pt idx="222">
                  <c:v>5.35</c:v>
                </c:pt>
                <c:pt idx="223">
                  <c:v>5.2</c:v>
                </c:pt>
                <c:pt idx="224">
                  <c:v>5.01</c:v>
                </c:pt>
                <c:pt idx="225">
                  <c:v>4.83</c:v>
                </c:pt>
                <c:pt idx="226">
                  <c:v>4.6399999999999997</c:v>
                </c:pt>
              </c:numCache>
            </c:numRef>
          </c:val>
          <c:smooth val="0"/>
          <c:extLst>
            <c:ext xmlns:c16="http://schemas.microsoft.com/office/drawing/2014/chart" uri="{C3380CC4-5D6E-409C-BE32-E72D297353CC}">
              <c16:uniqueId val="{00000000-A6F6-4101-A89C-FF16B0FCB306}"/>
            </c:ext>
          </c:extLst>
        </c:ser>
        <c:ser>
          <c:idx val="1"/>
          <c:order val="1"/>
          <c:tx>
            <c:strRef>
              <c:f>'ECB Data Portal_20250115124336'!$C$1</c:f>
              <c:strCache>
                <c:ptCount val="1"/>
                <c:pt idx="0">
                  <c:v>Euribor 3m</c:v>
                </c:pt>
              </c:strCache>
            </c:strRef>
          </c:tx>
          <c:spPr>
            <a:ln w="28575" cap="rnd">
              <a:solidFill>
                <a:schemeClr val="accent2"/>
              </a:solidFill>
              <a:round/>
            </a:ln>
            <a:effectLst/>
          </c:spPr>
          <c:marker>
            <c:symbol val="none"/>
          </c:marker>
          <c:cat>
            <c:numRef>
              <c:f>'ECB Data Portal_20250115124336'!$A$38:$A$264</c:f>
              <c:numCache>
                <c:formatCode>mm/yyyy</c:formatCode>
                <c:ptCount val="227"/>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c:v>43131</c:v>
                </c:pt>
                <c:pt idx="145">
                  <c:v>43159</c:v>
                </c:pt>
                <c:pt idx="146">
                  <c:v>43190</c:v>
                </c:pt>
                <c:pt idx="147">
                  <c:v>43220</c:v>
                </c:pt>
                <c:pt idx="148">
                  <c:v>43251</c:v>
                </c:pt>
                <c:pt idx="149">
                  <c:v>43281</c:v>
                </c:pt>
                <c:pt idx="150">
                  <c:v>43312</c:v>
                </c:pt>
                <c:pt idx="151">
                  <c:v>43343</c:v>
                </c:pt>
                <c:pt idx="152">
                  <c:v>43373</c:v>
                </c:pt>
                <c:pt idx="153">
                  <c:v>43404</c:v>
                </c:pt>
                <c:pt idx="154">
                  <c:v>43434</c:v>
                </c:pt>
                <c:pt idx="155">
                  <c:v>43465</c:v>
                </c:pt>
                <c:pt idx="156">
                  <c:v>43496</c:v>
                </c:pt>
                <c:pt idx="157">
                  <c:v>43524</c:v>
                </c:pt>
                <c:pt idx="158">
                  <c:v>43555</c:v>
                </c:pt>
                <c:pt idx="159">
                  <c:v>43585</c:v>
                </c:pt>
                <c:pt idx="160">
                  <c:v>43616</c:v>
                </c:pt>
                <c:pt idx="161">
                  <c:v>43646</c:v>
                </c:pt>
                <c:pt idx="162">
                  <c:v>43677</c:v>
                </c:pt>
                <c:pt idx="163">
                  <c:v>43708</c:v>
                </c:pt>
                <c:pt idx="164">
                  <c:v>43738</c:v>
                </c:pt>
                <c:pt idx="165">
                  <c:v>43769</c:v>
                </c:pt>
                <c:pt idx="166">
                  <c:v>43799</c:v>
                </c:pt>
                <c:pt idx="167">
                  <c:v>43830</c:v>
                </c:pt>
                <c:pt idx="168">
                  <c:v>43861</c:v>
                </c:pt>
                <c:pt idx="169">
                  <c:v>43890</c:v>
                </c:pt>
                <c:pt idx="170">
                  <c:v>43921</c:v>
                </c:pt>
                <c:pt idx="171">
                  <c:v>43951</c:v>
                </c:pt>
                <c:pt idx="172">
                  <c:v>43982</c:v>
                </c:pt>
                <c:pt idx="173">
                  <c:v>44012</c:v>
                </c:pt>
                <c:pt idx="174">
                  <c:v>44043</c:v>
                </c:pt>
                <c:pt idx="175">
                  <c:v>44074</c:v>
                </c:pt>
                <c:pt idx="176">
                  <c:v>44104</c:v>
                </c:pt>
                <c:pt idx="177">
                  <c:v>44135</c:v>
                </c:pt>
                <c:pt idx="178">
                  <c:v>44165</c:v>
                </c:pt>
                <c:pt idx="179">
                  <c:v>44196</c:v>
                </c:pt>
                <c:pt idx="180">
                  <c:v>44227</c:v>
                </c:pt>
                <c:pt idx="181">
                  <c:v>44255</c:v>
                </c:pt>
                <c:pt idx="182">
                  <c:v>44286</c:v>
                </c:pt>
                <c:pt idx="183">
                  <c:v>44316</c:v>
                </c:pt>
                <c:pt idx="184">
                  <c:v>44347</c:v>
                </c:pt>
                <c:pt idx="185">
                  <c:v>44377</c:v>
                </c:pt>
                <c:pt idx="186">
                  <c:v>44408</c:v>
                </c:pt>
                <c:pt idx="187">
                  <c:v>44439</c:v>
                </c:pt>
                <c:pt idx="188">
                  <c:v>44469</c:v>
                </c:pt>
                <c:pt idx="189">
                  <c:v>44500</c:v>
                </c:pt>
                <c:pt idx="190">
                  <c:v>44530</c:v>
                </c:pt>
                <c:pt idx="191">
                  <c:v>44561</c:v>
                </c:pt>
                <c:pt idx="192">
                  <c:v>44592</c:v>
                </c:pt>
                <c:pt idx="193">
                  <c:v>44620</c:v>
                </c:pt>
                <c:pt idx="194">
                  <c:v>44651</c:v>
                </c:pt>
                <c:pt idx="195">
                  <c:v>44681</c:v>
                </c:pt>
                <c:pt idx="196">
                  <c:v>44712</c:v>
                </c:pt>
                <c:pt idx="197">
                  <c:v>44742</c:v>
                </c:pt>
                <c:pt idx="198">
                  <c:v>44773</c:v>
                </c:pt>
                <c:pt idx="199">
                  <c:v>44804</c:v>
                </c:pt>
                <c:pt idx="200">
                  <c:v>44834</c:v>
                </c:pt>
                <c:pt idx="201">
                  <c:v>44865</c:v>
                </c:pt>
                <c:pt idx="202">
                  <c:v>44895</c:v>
                </c:pt>
                <c:pt idx="203">
                  <c:v>44926</c:v>
                </c:pt>
                <c:pt idx="204">
                  <c:v>44957</c:v>
                </c:pt>
                <c:pt idx="205">
                  <c:v>44985</c:v>
                </c:pt>
                <c:pt idx="206">
                  <c:v>45016</c:v>
                </c:pt>
                <c:pt idx="207">
                  <c:v>45046</c:v>
                </c:pt>
                <c:pt idx="208">
                  <c:v>45077</c:v>
                </c:pt>
                <c:pt idx="209">
                  <c:v>45107</c:v>
                </c:pt>
                <c:pt idx="210">
                  <c:v>45138</c:v>
                </c:pt>
                <c:pt idx="211">
                  <c:v>45169</c:v>
                </c:pt>
                <c:pt idx="212">
                  <c:v>45199</c:v>
                </c:pt>
                <c:pt idx="213">
                  <c:v>45230</c:v>
                </c:pt>
                <c:pt idx="214">
                  <c:v>45260</c:v>
                </c:pt>
                <c:pt idx="215">
                  <c:v>45291</c:v>
                </c:pt>
                <c:pt idx="216">
                  <c:v>45322</c:v>
                </c:pt>
                <c:pt idx="217">
                  <c:v>45351</c:v>
                </c:pt>
                <c:pt idx="218">
                  <c:v>45382</c:v>
                </c:pt>
                <c:pt idx="219">
                  <c:v>45412</c:v>
                </c:pt>
                <c:pt idx="220">
                  <c:v>45443</c:v>
                </c:pt>
                <c:pt idx="221">
                  <c:v>45473</c:v>
                </c:pt>
                <c:pt idx="222">
                  <c:v>45504</c:v>
                </c:pt>
                <c:pt idx="223">
                  <c:v>45535</c:v>
                </c:pt>
                <c:pt idx="224">
                  <c:v>45565</c:v>
                </c:pt>
                <c:pt idx="225">
                  <c:v>45596</c:v>
                </c:pt>
                <c:pt idx="226">
                  <c:v>45626</c:v>
                </c:pt>
              </c:numCache>
            </c:numRef>
          </c:cat>
          <c:val>
            <c:numRef>
              <c:f>'ECB Data Portal_20250115124336'!$C$38:$C$264</c:f>
              <c:numCache>
                <c:formatCode>0.00</c:formatCode>
                <c:ptCount val="227"/>
                <c:pt idx="0">
                  <c:v>2.5116999999999998</c:v>
                </c:pt>
                <c:pt idx="1">
                  <c:v>2.6004</c:v>
                </c:pt>
                <c:pt idx="2">
                  <c:v>2.7225999999999999</c:v>
                </c:pt>
                <c:pt idx="3">
                  <c:v>2.7938000000000001</c:v>
                </c:pt>
                <c:pt idx="4">
                  <c:v>2.8889999999999998</c:v>
                </c:pt>
                <c:pt idx="5">
                  <c:v>2.9857</c:v>
                </c:pt>
                <c:pt idx="6">
                  <c:v>3.1021999999999998</c:v>
                </c:pt>
                <c:pt idx="7">
                  <c:v>3.2265000000000001</c:v>
                </c:pt>
                <c:pt idx="8">
                  <c:v>3.3353999999999999</c:v>
                </c:pt>
                <c:pt idx="9">
                  <c:v>3.5019999999999998</c:v>
                </c:pt>
                <c:pt idx="10">
                  <c:v>3.5972</c:v>
                </c:pt>
                <c:pt idx="11">
                  <c:v>3.6842000000000001</c:v>
                </c:pt>
                <c:pt idx="12">
                  <c:v>3.7519</c:v>
                </c:pt>
                <c:pt idx="13">
                  <c:v>3.8182</c:v>
                </c:pt>
                <c:pt idx="14">
                  <c:v>3.8908999999999998</c:v>
                </c:pt>
                <c:pt idx="15">
                  <c:v>3.9752999999999998</c:v>
                </c:pt>
                <c:pt idx="16">
                  <c:v>4.0713999999999997</c:v>
                </c:pt>
                <c:pt idx="17">
                  <c:v>4.1478000000000002</c:v>
                </c:pt>
                <c:pt idx="18">
                  <c:v>4.2161999999999997</c:v>
                </c:pt>
                <c:pt idx="19">
                  <c:v>4.5435999999999996</c:v>
                </c:pt>
                <c:pt idx="20">
                  <c:v>4.7416999999999998</c:v>
                </c:pt>
                <c:pt idx="21">
                  <c:v>4.6874000000000002</c:v>
                </c:pt>
                <c:pt idx="22">
                  <c:v>4.6384999999999996</c:v>
                </c:pt>
                <c:pt idx="23">
                  <c:v>4.8483999999999998</c:v>
                </c:pt>
                <c:pt idx="24">
                  <c:v>4.4814999999999996</c:v>
                </c:pt>
                <c:pt idx="25">
                  <c:v>4.3620999999999999</c:v>
                </c:pt>
                <c:pt idx="26">
                  <c:v>4.5964</c:v>
                </c:pt>
                <c:pt idx="27">
                  <c:v>4.7835000000000001</c:v>
                </c:pt>
                <c:pt idx="28">
                  <c:v>4.8574000000000002</c:v>
                </c:pt>
                <c:pt idx="29">
                  <c:v>4.9405000000000001</c:v>
                </c:pt>
                <c:pt idx="30">
                  <c:v>4.9610000000000003</c:v>
                </c:pt>
                <c:pt idx="31">
                  <c:v>4.9652000000000003</c:v>
                </c:pt>
                <c:pt idx="32">
                  <c:v>5.0191999999999997</c:v>
                </c:pt>
                <c:pt idx="33">
                  <c:v>5.1131000000000002</c:v>
                </c:pt>
                <c:pt idx="34">
                  <c:v>4.2382999999999997</c:v>
                </c:pt>
                <c:pt idx="35">
                  <c:v>3.2926000000000002</c:v>
                </c:pt>
                <c:pt idx="36">
                  <c:v>2.4565000000000001</c:v>
                </c:pt>
                <c:pt idx="37">
                  <c:v>1.9431</c:v>
                </c:pt>
                <c:pt idx="38">
                  <c:v>1.6355</c:v>
                </c:pt>
                <c:pt idx="39">
                  <c:v>1.4222999999999999</c:v>
                </c:pt>
                <c:pt idx="40">
                  <c:v>1.2817000000000001</c:v>
                </c:pt>
                <c:pt idx="41">
                  <c:v>1.2279</c:v>
                </c:pt>
                <c:pt idx="42">
                  <c:v>0.97499999999999998</c:v>
                </c:pt>
                <c:pt idx="43">
                  <c:v>0.86050000000000004</c:v>
                </c:pt>
                <c:pt idx="44">
                  <c:v>0.77210000000000001</c:v>
                </c:pt>
                <c:pt idx="45">
                  <c:v>0.73750000000000004</c:v>
                </c:pt>
                <c:pt idx="46">
                  <c:v>0.71619999999999995</c:v>
                </c:pt>
                <c:pt idx="47">
                  <c:v>0.71199999999999997</c:v>
                </c:pt>
                <c:pt idx="48">
                  <c:v>0.67979999999999996</c:v>
                </c:pt>
                <c:pt idx="49">
                  <c:v>0.66169999999999995</c:v>
                </c:pt>
                <c:pt idx="50">
                  <c:v>0.64500000000000002</c:v>
                </c:pt>
                <c:pt idx="51">
                  <c:v>0.64470000000000005</c:v>
                </c:pt>
                <c:pt idx="52">
                  <c:v>0.6865</c:v>
                </c:pt>
                <c:pt idx="53">
                  <c:v>0.72760000000000002</c:v>
                </c:pt>
                <c:pt idx="54">
                  <c:v>0.8488</c:v>
                </c:pt>
                <c:pt idx="55">
                  <c:v>0.89549999999999996</c:v>
                </c:pt>
                <c:pt idx="56">
                  <c:v>0.88049999999999995</c:v>
                </c:pt>
                <c:pt idx="57">
                  <c:v>0.99770000000000003</c:v>
                </c:pt>
                <c:pt idx="58">
                  <c:v>1.042</c:v>
                </c:pt>
                <c:pt idx="59">
                  <c:v>1.0217000000000001</c:v>
                </c:pt>
                <c:pt idx="60">
                  <c:v>1.0172000000000001</c:v>
                </c:pt>
                <c:pt idx="61">
                  <c:v>1.0867</c:v>
                </c:pt>
                <c:pt idx="62">
                  <c:v>1.1755</c:v>
                </c:pt>
                <c:pt idx="63">
                  <c:v>1.3211999999999999</c:v>
                </c:pt>
                <c:pt idx="64">
                  <c:v>1.4251</c:v>
                </c:pt>
                <c:pt idx="65">
                  <c:v>1.4885999999999999</c:v>
                </c:pt>
                <c:pt idx="66">
                  <c:v>1.5975999999999999</c:v>
                </c:pt>
                <c:pt idx="67">
                  <c:v>1.5521</c:v>
                </c:pt>
                <c:pt idx="68">
                  <c:v>1.5365</c:v>
                </c:pt>
                <c:pt idx="69">
                  <c:v>1.5759000000000001</c:v>
                </c:pt>
                <c:pt idx="70">
                  <c:v>1.4846999999999999</c:v>
                </c:pt>
                <c:pt idx="71">
                  <c:v>1.4260999999999999</c:v>
                </c:pt>
                <c:pt idx="72">
                  <c:v>1.2222</c:v>
                </c:pt>
                <c:pt idx="73">
                  <c:v>1.0483</c:v>
                </c:pt>
                <c:pt idx="74">
                  <c:v>0.85850000000000004</c:v>
                </c:pt>
                <c:pt idx="75">
                  <c:v>0.74429999999999996</c:v>
                </c:pt>
                <c:pt idx="76">
                  <c:v>0.68489999999999995</c:v>
                </c:pt>
                <c:pt idx="77">
                  <c:v>0.65890000000000004</c:v>
                </c:pt>
                <c:pt idx="78">
                  <c:v>0.497</c:v>
                </c:pt>
                <c:pt idx="79">
                  <c:v>0.33239999999999997</c:v>
                </c:pt>
                <c:pt idx="80">
                  <c:v>0.24629999999999999</c:v>
                </c:pt>
                <c:pt idx="81">
                  <c:v>0.2079</c:v>
                </c:pt>
                <c:pt idx="82">
                  <c:v>0.192</c:v>
                </c:pt>
                <c:pt idx="83">
                  <c:v>0.1855</c:v>
                </c:pt>
                <c:pt idx="84">
                  <c:v>0.2049</c:v>
                </c:pt>
                <c:pt idx="85">
                  <c:v>0.22339999999999999</c:v>
                </c:pt>
                <c:pt idx="86">
                  <c:v>0.20610000000000001</c:v>
                </c:pt>
                <c:pt idx="87">
                  <c:v>0.2089</c:v>
                </c:pt>
                <c:pt idx="88">
                  <c:v>0.20119999999999999</c:v>
                </c:pt>
                <c:pt idx="89">
                  <c:v>0.21029999999999999</c:v>
                </c:pt>
                <c:pt idx="90">
                  <c:v>0.22140000000000001</c:v>
                </c:pt>
                <c:pt idx="91">
                  <c:v>0.22589999999999999</c:v>
                </c:pt>
                <c:pt idx="92">
                  <c:v>0.22320000000000001</c:v>
                </c:pt>
                <c:pt idx="93">
                  <c:v>0.2258</c:v>
                </c:pt>
                <c:pt idx="94">
                  <c:v>0.22339999999999999</c:v>
                </c:pt>
                <c:pt idx="95">
                  <c:v>0.27350000000000002</c:v>
                </c:pt>
                <c:pt idx="96">
                  <c:v>0.29199999999999998</c:v>
                </c:pt>
                <c:pt idx="97">
                  <c:v>0.28810000000000002</c:v>
                </c:pt>
                <c:pt idx="98">
                  <c:v>0.30530000000000002</c:v>
                </c:pt>
                <c:pt idx="99">
                  <c:v>0.32969999999999999</c:v>
                </c:pt>
                <c:pt idx="100">
                  <c:v>0.3246</c:v>
                </c:pt>
                <c:pt idx="101">
                  <c:v>0.2414</c:v>
                </c:pt>
                <c:pt idx="102">
                  <c:v>0.20499999999999999</c:v>
                </c:pt>
                <c:pt idx="103">
                  <c:v>0.19159999999999999</c:v>
                </c:pt>
                <c:pt idx="104">
                  <c:v>9.7100000000000006E-2</c:v>
                </c:pt>
                <c:pt idx="105">
                  <c:v>8.2600000000000007E-2</c:v>
                </c:pt>
                <c:pt idx="106">
                  <c:v>8.09E-2</c:v>
                </c:pt>
                <c:pt idx="107">
                  <c:v>8.09E-2</c:v>
                </c:pt>
                <c:pt idx="108">
                  <c:v>6.2700000000000006E-2</c:v>
                </c:pt>
                <c:pt idx="109">
                  <c:v>4.82E-2</c:v>
                </c:pt>
                <c:pt idx="110">
                  <c:v>2.7199999999999998E-2</c:v>
                </c:pt>
                <c:pt idx="111">
                  <c:v>4.7000000000000002E-3</c:v>
                </c:pt>
                <c:pt idx="112">
                  <c:v>-1.04E-2</c:v>
                </c:pt>
                <c:pt idx="113">
                  <c:v>-1.3899999999999999E-2</c:v>
                </c:pt>
                <c:pt idx="114">
                  <c:v>-1.8700000000000001E-2</c:v>
                </c:pt>
                <c:pt idx="115">
                  <c:v>-2.7699999999999999E-2</c:v>
                </c:pt>
                <c:pt idx="116">
                  <c:v>-3.6999999999999998E-2</c:v>
                </c:pt>
                <c:pt idx="117">
                  <c:v>-5.3600000000000002E-2</c:v>
                </c:pt>
                <c:pt idx="118">
                  <c:v>-8.7599999999999997E-2</c:v>
                </c:pt>
                <c:pt idx="119">
                  <c:v>-0.1263</c:v>
                </c:pt>
                <c:pt idx="120">
                  <c:v>-0.14610000000000001</c:v>
                </c:pt>
                <c:pt idx="121">
                  <c:v>-0.18360000000000001</c:v>
                </c:pt>
                <c:pt idx="122">
                  <c:v>-0.22850000000000001</c:v>
                </c:pt>
                <c:pt idx="123">
                  <c:v>-0.2492</c:v>
                </c:pt>
                <c:pt idx="124">
                  <c:v>-0.25719999999999998</c:v>
                </c:pt>
                <c:pt idx="125">
                  <c:v>-0.26790000000000003</c:v>
                </c:pt>
                <c:pt idx="126">
                  <c:v>-0.29449999999999998</c:v>
                </c:pt>
                <c:pt idx="127">
                  <c:v>-0.29820000000000002</c:v>
                </c:pt>
                <c:pt idx="128">
                  <c:v>-0.30159999999999998</c:v>
                </c:pt>
                <c:pt idx="129">
                  <c:v>-0.309</c:v>
                </c:pt>
                <c:pt idx="130">
                  <c:v>-0.31269999999999998</c:v>
                </c:pt>
                <c:pt idx="131">
                  <c:v>-0.31580000000000003</c:v>
                </c:pt>
                <c:pt idx="132">
                  <c:v>-0.32550000000000001</c:v>
                </c:pt>
                <c:pt idx="133">
                  <c:v>-0.3286</c:v>
                </c:pt>
                <c:pt idx="134">
                  <c:v>-0.32929999999999998</c:v>
                </c:pt>
                <c:pt idx="135">
                  <c:v>-0.33040000000000003</c:v>
                </c:pt>
                <c:pt idx="136">
                  <c:v>-0.32950000000000002</c:v>
                </c:pt>
                <c:pt idx="137">
                  <c:v>-0.33</c:v>
                </c:pt>
                <c:pt idx="138">
                  <c:v>-0.33040000000000003</c:v>
                </c:pt>
                <c:pt idx="139">
                  <c:v>-0.3291</c:v>
                </c:pt>
                <c:pt idx="140">
                  <c:v>-0.32940000000000003</c:v>
                </c:pt>
                <c:pt idx="141">
                  <c:v>-0.32950000000000002</c:v>
                </c:pt>
                <c:pt idx="142">
                  <c:v>-0.32900000000000001</c:v>
                </c:pt>
                <c:pt idx="143">
                  <c:v>-0.32790000000000002</c:v>
                </c:pt>
                <c:pt idx="144">
                  <c:v>-0.32850000000000001</c:v>
                </c:pt>
                <c:pt idx="145">
                  <c:v>-0.32850000000000001</c:v>
                </c:pt>
                <c:pt idx="146">
                  <c:v>-0.32790000000000002</c:v>
                </c:pt>
                <c:pt idx="147">
                  <c:v>-0.32850000000000001</c:v>
                </c:pt>
                <c:pt idx="148">
                  <c:v>-0.32519999999999999</c:v>
                </c:pt>
                <c:pt idx="149">
                  <c:v>-0.32200000000000001</c:v>
                </c:pt>
                <c:pt idx="150">
                  <c:v>-0.32069999999999999</c:v>
                </c:pt>
                <c:pt idx="151">
                  <c:v>-0.31900000000000001</c:v>
                </c:pt>
                <c:pt idx="152">
                  <c:v>-0.31879999999999997</c:v>
                </c:pt>
                <c:pt idx="153">
                  <c:v>-0.31769999999999998</c:v>
                </c:pt>
                <c:pt idx="154">
                  <c:v>-0.31640000000000001</c:v>
                </c:pt>
                <c:pt idx="155">
                  <c:v>-0.31190000000000001</c:v>
                </c:pt>
                <c:pt idx="156">
                  <c:v>-0.308</c:v>
                </c:pt>
                <c:pt idx="157">
                  <c:v>-0.30840000000000001</c:v>
                </c:pt>
                <c:pt idx="158">
                  <c:v>-0.30919999999999997</c:v>
                </c:pt>
                <c:pt idx="159">
                  <c:v>-0.3105</c:v>
                </c:pt>
                <c:pt idx="160">
                  <c:v>-0.31190000000000001</c:v>
                </c:pt>
                <c:pt idx="161">
                  <c:v>-0.32890000000000003</c:v>
                </c:pt>
                <c:pt idx="162">
                  <c:v>-0.3649</c:v>
                </c:pt>
                <c:pt idx="163">
                  <c:v>-0.40770000000000001</c:v>
                </c:pt>
                <c:pt idx="164">
                  <c:v>-0.41760000000000003</c:v>
                </c:pt>
                <c:pt idx="165">
                  <c:v>-0.41289999999999999</c:v>
                </c:pt>
                <c:pt idx="166">
                  <c:v>-0.40129999999999999</c:v>
                </c:pt>
                <c:pt idx="167">
                  <c:v>-0.3947</c:v>
                </c:pt>
                <c:pt idx="168">
                  <c:v>-0.3911</c:v>
                </c:pt>
                <c:pt idx="169">
                  <c:v>-0.40889999999999999</c:v>
                </c:pt>
                <c:pt idx="170">
                  <c:v>-0.41660000000000003</c:v>
                </c:pt>
                <c:pt idx="171">
                  <c:v>-0.25409999999999999</c:v>
                </c:pt>
                <c:pt idx="172">
                  <c:v>-0.27200000000000002</c:v>
                </c:pt>
                <c:pt idx="173">
                  <c:v>-0.376</c:v>
                </c:pt>
                <c:pt idx="174">
                  <c:v>-0.44409999999999999</c:v>
                </c:pt>
                <c:pt idx="175">
                  <c:v>-0.47970000000000002</c:v>
                </c:pt>
                <c:pt idx="176">
                  <c:v>-0.4914</c:v>
                </c:pt>
                <c:pt idx="177">
                  <c:v>-0.5091</c:v>
                </c:pt>
                <c:pt idx="178">
                  <c:v>-0.52090000000000003</c:v>
                </c:pt>
                <c:pt idx="179">
                  <c:v>-0.53810000000000002</c:v>
                </c:pt>
                <c:pt idx="180">
                  <c:v>-0.54720000000000002</c:v>
                </c:pt>
                <c:pt idx="181">
                  <c:v>-0.54110000000000003</c:v>
                </c:pt>
                <c:pt idx="182">
                  <c:v>-0.53910000000000002</c:v>
                </c:pt>
                <c:pt idx="183">
                  <c:v>-0.53820000000000001</c:v>
                </c:pt>
                <c:pt idx="184">
                  <c:v>-0.54010000000000002</c:v>
                </c:pt>
                <c:pt idx="185">
                  <c:v>-0.54290000000000005</c:v>
                </c:pt>
                <c:pt idx="186">
                  <c:v>-0.54479999999999995</c:v>
                </c:pt>
                <c:pt idx="187">
                  <c:v>-0.54759999999999998</c:v>
                </c:pt>
                <c:pt idx="188">
                  <c:v>-0.54500000000000004</c:v>
                </c:pt>
                <c:pt idx="189">
                  <c:v>-0.54979999999999996</c:v>
                </c:pt>
                <c:pt idx="190">
                  <c:v>-0.56740000000000002</c:v>
                </c:pt>
                <c:pt idx="191">
                  <c:v>-0.58199999999999996</c:v>
                </c:pt>
                <c:pt idx="192">
                  <c:v>-0.56010000000000004</c:v>
                </c:pt>
                <c:pt idx="193">
                  <c:v>-0.53149999999999997</c:v>
                </c:pt>
                <c:pt idx="194">
                  <c:v>-0.49540000000000001</c:v>
                </c:pt>
                <c:pt idx="195">
                  <c:v>-0.44790000000000002</c:v>
                </c:pt>
                <c:pt idx="196">
                  <c:v>-0.38569999999999999</c:v>
                </c:pt>
                <c:pt idx="197">
                  <c:v>-0.2392</c:v>
                </c:pt>
                <c:pt idx="198">
                  <c:v>3.6600000000000001E-2</c:v>
                </c:pt>
                <c:pt idx="199">
                  <c:v>0.3947</c:v>
                </c:pt>
                <c:pt idx="200">
                  <c:v>1.0108999999999999</c:v>
                </c:pt>
                <c:pt idx="201">
                  <c:v>1.4277</c:v>
                </c:pt>
                <c:pt idx="202">
                  <c:v>1.8251999999999999</c:v>
                </c:pt>
                <c:pt idx="203">
                  <c:v>2.0634999999999999</c:v>
                </c:pt>
                <c:pt idx="204">
                  <c:v>2.3449</c:v>
                </c:pt>
                <c:pt idx="205">
                  <c:v>2.6402999999999999</c:v>
                </c:pt>
                <c:pt idx="206">
                  <c:v>2.9106000000000001</c:v>
                </c:pt>
                <c:pt idx="207">
                  <c:v>3.1669999999999998</c:v>
                </c:pt>
                <c:pt idx="208">
                  <c:v>3.3664000000000001</c:v>
                </c:pt>
                <c:pt idx="209">
                  <c:v>3.5358999999999998</c:v>
                </c:pt>
                <c:pt idx="210">
                  <c:v>3.6718000000000002</c:v>
                </c:pt>
                <c:pt idx="211">
                  <c:v>3.7803</c:v>
                </c:pt>
                <c:pt idx="212">
                  <c:v>3.88</c:v>
                </c:pt>
                <c:pt idx="213">
                  <c:v>3.9676</c:v>
                </c:pt>
                <c:pt idx="214">
                  <c:v>3.9716</c:v>
                </c:pt>
                <c:pt idx="215">
                  <c:v>3.9331</c:v>
                </c:pt>
                <c:pt idx="216">
                  <c:v>3.9253</c:v>
                </c:pt>
                <c:pt idx="217">
                  <c:v>3.9232</c:v>
                </c:pt>
                <c:pt idx="218">
                  <c:v>3.9224000000000001</c:v>
                </c:pt>
                <c:pt idx="219">
                  <c:v>3.8864000000000001</c:v>
                </c:pt>
                <c:pt idx="220">
                  <c:v>3.8136999999999999</c:v>
                </c:pt>
                <c:pt idx="221">
                  <c:v>3.7244999999999999</c:v>
                </c:pt>
                <c:pt idx="222">
                  <c:v>3.6848000000000001</c:v>
                </c:pt>
                <c:pt idx="223">
                  <c:v>3.5476000000000001</c:v>
                </c:pt>
                <c:pt idx="224">
                  <c:v>3.4337</c:v>
                </c:pt>
                <c:pt idx="225">
                  <c:v>3.1665999999999999</c:v>
                </c:pt>
                <c:pt idx="226">
                  <c:v>3.0068000000000001</c:v>
                </c:pt>
              </c:numCache>
            </c:numRef>
          </c:val>
          <c:smooth val="0"/>
          <c:extLst>
            <c:ext xmlns:c16="http://schemas.microsoft.com/office/drawing/2014/chart" uri="{C3380CC4-5D6E-409C-BE32-E72D297353CC}">
              <c16:uniqueId val="{00000001-A6F6-4101-A89C-FF16B0FCB306}"/>
            </c:ext>
          </c:extLst>
        </c:ser>
        <c:ser>
          <c:idx val="2"/>
          <c:order val="2"/>
          <c:tx>
            <c:strRef>
              <c:f>'ECB Data Portal_20250115124336'!$D$1</c:f>
              <c:strCache>
                <c:ptCount val="1"/>
                <c:pt idx="0">
                  <c:v>Spread</c:v>
                </c:pt>
              </c:strCache>
            </c:strRef>
          </c:tx>
          <c:spPr>
            <a:ln w="28575" cap="rnd">
              <a:solidFill>
                <a:srgbClr val="00B050"/>
              </a:solidFill>
              <a:round/>
            </a:ln>
            <a:effectLst/>
          </c:spPr>
          <c:marker>
            <c:symbol val="none"/>
          </c:marker>
          <c:val>
            <c:numRef>
              <c:f>'ECB Data Portal_20250115124336'!$D$38:$D$264</c:f>
              <c:numCache>
                <c:formatCode>0.00</c:formatCode>
                <c:ptCount val="227"/>
                <c:pt idx="0">
                  <c:v>1.8083000000000005</c:v>
                </c:pt>
                <c:pt idx="1">
                  <c:v>1.7495999999999996</c:v>
                </c:pt>
                <c:pt idx="2">
                  <c:v>1.7473999999999998</c:v>
                </c:pt>
                <c:pt idx="3">
                  <c:v>1.7462</c:v>
                </c:pt>
                <c:pt idx="4">
                  <c:v>1.6709999999999998</c:v>
                </c:pt>
                <c:pt idx="5">
                  <c:v>1.6243000000000003</c:v>
                </c:pt>
                <c:pt idx="6">
                  <c:v>1.6478000000000002</c:v>
                </c:pt>
                <c:pt idx="7">
                  <c:v>1.6435</c:v>
                </c:pt>
                <c:pt idx="8">
                  <c:v>1.5446</c:v>
                </c:pt>
                <c:pt idx="9">
                  <c:v>1.5880000000000001</c:v>
                </c:pt>
                <c:pt idx="10">
                  <c:v>1.5628000000000002</c:v>
                </c:pt>
                <c:pt idx="11">
                  <c:v>1.4857999999999998</c:v>
                </c:pt>
                <c:pt idx="12">
                  <c:v>1.3780999999999999</c:v>
                </c:pt>
                <c:pt idx="13">
                  <c:v>1.3318000000000003</c:v>
                </c:pt>
                <c:pt idx="14">
                  <c:v>1.2890999999999999</c:v>
                </c:pt>
                <c:pt idx="15">
                  <c:v>1.3547000000000002</c:v>
                </c:pt>
                <c:pt idx="16">
                  <c:v>1.3086000000000002</c:v>
                </c:pt>
                <c:pt idx="17">
                  <c:v>1.2522000000000002</c:v>
                </c:pt>
                <c:pt idx="18">
                  <c:v>1.2538</c:v>
                </c:pt>
                <c:pt idx="19">
                  <c:v>1.0064000000000002</c:v>
                </c:pt>
                <c:pt idx="20">
                  <c:v>0.97829999999999995</c:v>
                </c:pt>
                <c:pt idx="21">
                  <c:v>1.0926</c:v>
                </c:pt>
                <c:pt idx="22">
                  <c:v>1.1415000000000006</c:v>
                </c:pt>
                <c:pt idx="23">
                  <c:v>1.1215999999999999</c:v>
                </c:pt>
                <c:pt idx="24">
                  <c:v>1.4385000000000003</c:v>
                </c:pt>
                <c:pt idx="25">
                  <c:v>1.4279000000000002</c:v>
                </c:pt>
                <c:pt idx="26">
                  <c:v>1.2336</c:v>
                </c:pt>
                <c:pt idx="27">
                  <c:v>1.1864999999999997</c:v>
                </c:pt>
                <c:pt idx="28">
                  <c:v>1.1726000000000001</c:v>
                </c:pt>
                <c:pt idx="29">
                  <c:v>1.1194999999999995</c:v>
                </c:pt>
                <c:pt idx="30">
                  <c:v>1.2089999999999996</c:v>
                </c:pt>
                <c:pt idx="31">
                  <c:v>1.1247999999999996</c:v>
                </c:pt>
                <c:pt idx="32">
                  <c:v>1.2507999999999999</c:v>
                </c:pt>
                <c:pt idx="33">
                  <c:v>1.2668999999999997</c:v>
                </c:pt>
                <c:pt idx="34">
                  <c:v>1.6217000000000006</c:v>
                </c:pt>
                <c:pt idx="35">
                  <c:v>2.1273999999999997</c:v>
                </c:pt>
                <c:pt idx="36">
                  <c:v>2.2835000000000001</c:v>
                </c:pt>
                <c:pt idx="37">
                  <c:v>2.3769</c:v>
                </c:pt>
                <c:pt idx="38">
                  <c:v>2.3145000000000002</c:v>
                </c:pt>
                <c:pt idx="39">
                  <c:v>2.2377000000000002</c:v>
                </c:pt>
                <c:pt idx="40">
                  <c:v>2.2683</c:v>
                </c:pt>
                <c:pt idx="41">
                  <c:v>2.2921</c:v>
                </c:pt>
                <c:pt idx="42">
                  <c:v>2.3849999999999998</c:v>
                </c:pt>
                <c:pt idx="43">
                  <c:v>2.3694999999999999</c:v>
                </c:pt>
                <c:pt idx="44">
                  <c:v>2.3378999999999999</c:v>
                </c:pt>
                <c:pt idx="45">
                  <c:v>2.3525</c:v>
                </c:pt>
                <c:pt idx="46">
                  <c:v>2.3037999999999998</c:v>
                </c:pt>
                <c:pt idx="47">
                  <c:v>2.218</c:v>
                </c:pt>
                <c:pt idx="48">
                  <c:v>2.1702000000000004</c:v>
                </c:pt>
                <c:pt idx="49">
                  <c:v>2.1182999999999996</c:v>
                </c:pt>
                <c:pt idx="50">
                  <c:v>2.125</c:v>
                </c:pt>
                <c:pt idx="51">
                  <c:v>2.2652999999999999</c:v>
                </c:pt>
                <c:pt idx="52">
                  <c:v>2.0634999999999999</c:v>
                </c:pt>
                <c:pt idx="53">
                  <c:v>2.0523999999999996</c:v>
                </c:pt>
                <c:pt idx="54">
                  <c:v>2.1012000000000004</c:v>
                </c:pt>
                <c:pt idx="55">
                  <c:v>2.0545</c:v>
                </c:pt>
                <c:pt idx="56">
                  <c:v>2.1395</c:v>
                </c:pt>
                <c:pt idx="57">
                  <c:v>2.0223</c:v>
                </c:pt>
                <c:pt idx="58">
                  <c:v>2.1280000000000001</c:v>
                </c:pt>
                <c:pt idx="59">
                  <c:v>2.1583000000000001</c:v>
                </c:pt>
                <c:pt idx="60">
                  <c:v>2.1428000000000003</c:v>
                </c:pt>
                <c:pt idx="61">
                  <c:v>2.1633</c:v>
                </c:pt>
                <c:pt idx="62">
                  <c:v>2.1145</c:v>
                </c:pt>
                <c:pt idx="63">
                  <c:v>2.0888</c:v>
                </c:pt>
                <c:pt idx="64">
                  <c:v>1.9948999999999999</c:v>
                </c:pt>
                <c:pt idx="65">
                  <c:v>2.1114000000000002</c:v>
                </c:pt>
                <c:pt idx="66">
                  <c:v>2.1024000000000003</c:v>
                </c:pt>
                <c:pt idx="67">
                  <c:v>2.2778999999999998</c:v>
                </c:pt>
                <c:pt idx="68">
                  <c:v>2.3235000000000001</c:v>
                </c:pt>
                <c:pt idx="69">
                  <c:v>2.5640999999999998</c:v>
                </c:pt>
                <c:pt idx="70">
                  <c:v>2.7652999999999999</c:v>
                </c:pt>
                <c:pt idx="71">
                  <c:v>3.0938999999999997</c:v>
                </c:pt>
                <c:pt idx="72">
                  <c:v>3.2477999999999998</c:v>
                </c:pt>
                <c:pt idx="73">
                  <c:v>3.2416999999999998</c:v>
                </c:pt>
                <c:pt idx="74">
                  <c:v>3.3014999999999999</c:v>
                </c:pt>
                <c:pt idx="75">
                  <c:v>3.4457000000000004</c:v>
                </c:pt>
                <c:pt idx="76">
                  <c:v>3.5451000000000006</c:v>
                </c:pt>
                <c:pt idx="77">
                  <c:v>3.4010999999999996</c:v>
                </c:pt>
                <c:pt idx="78">
                  <c:v>3.6230000000000002</c:v>
                </c:pt>
                <c:pt idx="79">
                  <c:v>3.5876000000000001</c:v>
                </c:pt>
                <c:pt idx="80">
                  <c:v>3.7136999999999998</c:v>
                </c:pt>
                <c:pt idx="81">
                  <c:v>3.8920999999999997</c:v>
                </c:pt>
                <c:pt idx="82">
                  <c:v>3.8979999999999997</c:v>
                </c:pt>
                <c:pt idx="83">
                  <c:v>3.9245000000000001</c:v>
                </c:pt>
                <c:pt idx="84">
                  <c:v>3.9350999999999998</c:v>
                </c:pt>
                <c:pt idx="85">
                  <c:v>3.8066000000000004</c:v>
                </c:pt>
                <c:pt idx="86">
                  <c:v>3.7938999999999998</c:v>
                </c:pt>
                <c:pt idx="87">
                  <c:v>3.8611000000000004</c:v>
                </c:pt>
                <c:pt idx="88">
                  <c:v>3.7888000000000002</c:v>
                </c:pt>
                <c:pt idx="89">
                  <c:v>3.6597</c:v>
                </c:pt>
                <c:pt idx="90">
                  <c:v>3.7885999999999997</c:v>
                </c:pt>
                <c:pt idx="91">
                  <c:v>3.7340999999999998</c:v>
                </c:pt>
                <c:pt idx="92">
                  <c:v>3.8367999999999998</c:v>
                </c:pt>
                <c:pt idx="93">
                  <c:v>3.7941999999999996</c:v>
                </c:pt>
                <c:pt idx="94">
                  <c:v>3.7066000000000003</c:v>
                </c:pt>
                <c:pt idx="95">
                  <c:v>3.6765000000000003</c:v>
                </c:pt>
                <c:pt idx="96">
                  <c:v>3.6480000000000001</c:v>
                </c:pt>
                <c:pt idx="97">
                  <c:v>3.6919</c:v>
                </c:pt>
                <c:pt idx="98">
                  <c:v>3.6247000000000003</c:v>
                </c:pt>
                <c:pt idx="99">
                  <c:v>3.5303</c:v>
                </c:pt>
                <c:pt idx="100">
                  <c:v>3.4653999999999998</c:v>
                </c:pt>
                <c:pt idx="101">
                  <c:v>3.3986000000000001</c:v>
                </c:pt>
                <c:pt idx="102">
                  <c:v>3.4049999999999998</c:v>
                </c:pt>
                <c:pt idx="103">
                  <c:v>3.2984</c:v>
                </c:pt>
                <c:pt idx="104">
                  <c:v>3.3329</c:v>
                </c:pt>
                <c:pt idx="105">
                  <c:v>3.1673999999999998</c:v>
                </c:pt>
                <c:pt idx="106">
                  <c:v>3.0290999999999997</c:v>
                </c:pt>
                <c:pt idx="107">
                  <c:v>3.0390999999999999</c:v>
                </c:pt>
                <c:pt idx="108">
                  <c:v>3.0272999999999999</c:v>
                </c:pt>
                <c:pt idx="109">
                  <c:v>3.0318000000000001</c:v>
                </c:pt>
                <c:pt idx="110">
                  <c:v>2.9327999999999999</c:v>
                </c:pt>
                <c:pt idx="111">
                  <c:v>2.9352999999999998</c:v>
                </c:pt>
                <c:pt idx="112">
                  <c:v>2.7304000000000004</c:v>
                </c:pt>
                <c:pt idx="113">
                  <c:v>2.6939000000000002</c:v>
                </c:pt>
                <c:pt idx="114">
                  <c:v>2.6187</c:v>
                </c:pt>
                <c:pt idx="115">
                  <c:v>2.6476999999999999</c:v>
                </c:pt>
                <c:pt idx="116">
                  <c:v>2.5669999999999997</c:v>
                </c:pt>
                <c:pt idx="117">
                  <c:v>2.5735999999999999</c:v>
                </c:pt>
                <c:pt idx="118">
                  <c:v>2.5076000000000001</c:v>
                </c:pt>
                <c:pt idx="119">
                  <c:v>2.5363000000000002</c:v>
                </c:pt>
                <c:pt idx="120">
                  <c:v>2.6560999999999999</c:v>
                </c:pt>
                <c:pt idx="121">
                  <c:v>2.6136000000000004</c:v>
                </c:pt>
                <c:pt idx="122">
                  <c:v>2.5985</c:v>
                </c:pt>
                <c:pt idx="123">
                  <c:v>2.5992000000000002</c:v>
                </c:pt>
                <c:pt idx="124">
                  <c:v>2.4972000000000003</c:v>
                </c:pt>
                <c:pt idx="125">
                  <c:v>2.4579</c:v>
                </c:pt>
                <c:pt idx="126">
                  <c:v>2.4245000000000001</c:v>
                </c:pt>
                <c:pt idx="127">
                  <c:v>2.3982000000000001</c:v>
                </c:pt>
                <c:pt idx="128">
                  <c:v>2.2715999999999998</c:v>
                </c:pt>
                <c:pt idx="129">
                  <c:v>2.3290000000000002</c:v>
                </c:pt>
                <c:pt idx="130">
                  <c:v>2.3226999999999998</c:v>
                </c:pt>
                <c:pt idx="131">
                  <c:v>2.2557999999999998</c:v>
                </c:pt>
                <c:pt idx="132">
                  <c:v>2.3155000000000001</c:v>
                </c:pt>
                <c:pt idx="133">
                  <c:v>2.2786</c:v>
                </c:pt>
                <c:pt idx="134">
                  <c:v>2.3592999999999997</c:v>
                </c:pt>
                <c:pt idx="135">
                  <c:v>2.2203999999999997</c:v>
                </c:pt>
                <c:pt idx="136">
                  <c:v>2.2795000000000001</c:v>
                </c:pt>
                <c:pt idx="137">
                  <c:v>2.2199999999999998</c:v>
                </c:pt>
                <c:pt idx="138">
                  <c:v>2.2303999999999999</c:v>
                </c:pt>
                <c:pt idx="139">
                  <c:v>2.2591000000000001</c:v>
                </c:pt>
                <c:pt idx="140">
                  <c:v>2.1093999999999999</c:v>
                </c:pt>
                <c:pt idx="141">
                  <c:v>2.1695000000000002</c:v>
                </c:pt>
                <c:pt idx="142">
                  <c:v>2.1590000000000003</c:v>
                </c:pt>
                <c:pt idx="143">
                  <c:v>2.1478999999999999</c:v>
                </c:pt>
                <c:pt idx="144">
                  <c:v>2.1085000000000003</c:v>
                </c:pt>
                <c:pt idx="145">
                  <c:v>2.1985000000000001</c:v>
                </c:pt>
                <c:pt idx="146">
                  <c:v>2.1678999999999999</c:v>
                </c:pt>
                <c:pt idx="147">
                  <c:v>2.1284999999999998</c:v>
                </c:pt>
                <c:pt idx="148">
                  <c:v>2.0851999999999999</c:v>
                </c:pt>
                <c:pt idx="149">
                  <c:v>2.1120000000000001</c:v>
                </c:pt>
                <c:pt idx="150">
                  <c:v>2.1307</c:v>
                </c:pt>
                <c:pt idx="151">
                  <c:v>2.1890000000000001</c:v>
                </c:pt>
                <c:pt idx="152">
                  <c:v>2.0788000000000002</c:v>
                </c:pt>
                <c:pt idx="153">
                  <c:v>2.1476999999999999</c:v>
                </c:pt>
                <c:pt idx="154">
                  <c:v>2.1364000000000001</c:v>
                </c:pt>
                <c:pt idx="155">
                  <c:v>2.0918999999999999</c:v>
                </c:pt>
                <c:pt idx="156">
                  <c:v>2.1280000000000001</c:v>
                </c:pt>
                <c:pt idx="157">
                  <c:v>2.1684000000000001</c:v>
                </c:pt>
                <c:pt idx="158">
                  <c:v>2.0792000000000002</c:v>
                </c:pt>
                <c:pt idx="159">
                  <c:v>2.1305000000000001</c:v>
                </c:pt>
                <c:pt idx="160">
                  <c:v>2.0918999999999999</c:v>
                </c:pt>
                <c:pt idx="161">
                  <c:v>2.0289000000000001</c:v>
                </c:pt>
                <c:pt idx="162">
                  <c:v>2.0749</c:v>
                </c:pt>
                <c:pt idx="163">
                  <c:v>2.0277000000000003</c:v>
                </c:pt>
                <c:pt idx="164">
                  <c:v>2.0476000000000001</c:v>
                </c:pt>
                <c:pt idx="165">
                  <c:v>2.0728999999999997</c:v>
                </c:pt>
                <c:pt idx="166">
                  <c:v>2.0213000000000001</c:v>
                </c:pt>
                <c:pt idx="167">
                  <c:v>2.0846999999999998</c:v>
                </c:pt>
                <c:pt idx="168">
                  <c:v>1.9611000000000001</c:v>
                </c:pt>
                <c:pt idx="169">
                  <c:v>2.0089000000000001</c:v>
                </c:pt>
                <c:pt idx="170">
                  <c:v>1.8766</c:v>
                </c:pt>
                <c:pt idx="171">
                  <c:v>1.7241</c:v>
                </c:pt>
                <c:pt idx="172">
                  <c:v>1.792</c:v>
                </c:pt>
                <c:pt idx="173">
                  <c:v>1.9159999999999999</c:v>
                </c:pt>
                <c:pt idx="174">
                  <c:v>1.9040999999999999</c:v>
                </c:pt>
                <c:pt idx="175">
                  <c:v>1.8996999999999999</c:v>
                </c:pt>
                <c:pt idx="176">
                  <c:v>2.0013999999999998</c:v>
                </c:pt>
                <c:pt idx="177">
                  <c:v>2.0091000000000001</c:v>
                </c:pt>
                <c:pt idx="178">
                  <c:v>2.0508999999999999</c:v>
                </c:pt>
                <c:pt idx="179">
                  <c:v>2.1181000000000001</c:v>
                </c:pt>
                <c:pt idx="180">
                  <c:v>1.9571999999999998</c:v>
                </c:pt>
                <c:pt idx="181">
                  <c:v>1.9011</c:v>
                </c:pt>
                <c:pt idx="182">
                  <c:v>1.9891000000000001</c:v>
                </c:pt>
                <c:pt idx="183">
                  <c:v>1.9281999999999999</c:v>
                </c:pt>
                <c:pt idx="184">
                  <c:v>1.8801000000000001</c:v>
                </c:pt>
                <c:pt idx="185">
                  <c:v>1.9129</c:v>
                </c:pt>
                <c:pt idx="186">
                  <c:v>1.7747999999999999</c:v>
                </c:pt>
                <c:pt idx="187">
                  <c:v>1.8075999999999999</c:v>
                </c:pt>
                <c:pt idx="188">
                  <c:v>1.8850000000000002</c:v>
                </c:pt>
                <c:pt idx="189">
                  <c:v>1.8597999999999999</c:v>
                </c:pt>
                <c:pt idx="190">
                  <c:v>1.8374000000000001</c:v>
                </c:pt>
                <c:pt idx="191">
                  <c:v>1.9119999999999999</c:v>
                </c:pt>
                <c:pt idx="192">
                  <c:v>1.8701000000000001</c:v>
                </c:pt>
                <c:pt idx="193">
                  <c:v>1.8214999999999999</c:v>
                </c:pt>
                <c:pt idx="194">
                  <c:v>1.8954</c:v>
                </c:pt>
                <c:pt idx="195">
                  <c:v>1.8878999999999999</c:v>
                </c:pt>
                <c:pt idx="196">
                  <c:v>1.8156999999999999</c:v>
                </c:pt>
                <c:pt idx="197">
                  <c:v>1.8692</c:v>
                </c:pt>
                <c:pt idx="198">
                  <c:v>1.5434000000000001</c:v>
                </c:pt>
                <c:pt idx="199">
                  <c:v>1.2053</c:v>
                </c:pt>
                <c:pt idx="200">
                  <c:v>1.0790999999999999</c:v>
                </c:pt>
                <c:pt idx="201">
                  <c:v>1.2323000000000002</c:v>
                </c:pt>
                <c:pt idx="202">
                  <c:v>1.2847999999999999</c:v>
                </c:pt>
                <c:pt idx="203">
                  <c:v>1.4965000000000002</c:v>
                </c:pt>
                <c:pt idx="204">
                  <c:v>1.4550999999999998</c:v>
                </c:pt>
                <c:pt idx="205">
                  <c:v>1.0497000000000001</c:v>
                </c:pt>
                <c:pt idx="206">
                  <c:v>1.4293999999999998</c:v>
                </c:pt>
                <c:pt idx="207">
                  <c:v>1.4130000000000003</c:v>
                </c:pt>
                <c:pt idx="208">
                  <c:v>1.5135999999999998</c:v>
                </c:pt>
                <c:pt idx="209">
                  <c:v>1.5541</c:v>
                </c:pt>
                <c:pt idx="210">
                  <c:v>1.4681999999999995</c:v>
                </c:pt>
                <c:pt idx="211">
                  <c:v>1.3096999999999999</c:v>
                </c:pt>
                <c:pt idx="212">
                  <c:v>1.4900000000000002</c:v>
                </c:pt>
                <c:pt idx="213">
                  <c:v>1.5624000000000002</c:v>
                </c:pt>
                <c:pt idx="214">
                  <c:v>1.6683999999999997</c:v>
                </c:pt>
                <c:pt idx="215">
                  <c:v>1.5768999999999997</c:v>
                </c:pt>
                <c:pt idx="216">
                  <c:v>1.6246999999999998</c:v>
                </c:pt>
                <c:pt idx="217">
                  <c:v>1.5168000000000004</c:v>
                </c:pt>
                <c:pt idx="218">
                  <c:v>1.4376000000000002</c:v>
                </c:pt>
                <c:pt idx="219">
                  <c:v>1.5136000000000003</c:v>
                </c:pt>
                <c:pt idx="220">
                  <c:v>1.6363000000000003</c:v>
                </c:pt>
                <c:pt idx="221">
                  <c:v>1.6055000000000001</c:v>
                </c:pt>
                <c:pt idx="222">
                  <c:v>1.6651999999999996</c:v>
                </c:pt>
                <c:pt idx="223">
                  <c:v>1.6524000000000001</c:v>
                </c:pt>
                <c:pt idx="224">
                  <c:v>1.5762999999999998</c:v>
                </c:pt>
                <c:pt idx="225">
                  <c:v>1.6634000000000002</c:v>
                </c:pt>
                <c:pt idx="226">
                  <c:v>1.6331999999999995</c:v>
                </c:pt>
              </c:numCache>
            </c:numRef>
          </c:val>
          <c:smooth val="0"/>
          <c:extLst>
            <c:ext xmlns:c16="http://schemas.microsoft.com/office/drawing/2014/chart" uri="{C3380CC4-5D6E-409C-BE32-E72D297353CC}">
              <c16:uniqueId val="{00000002-A6F6-4101-A89C-FF16B0FCB306}"/>
            </c:ext>
          </c:extLst>
        </c:ser>
        <c:dLbls>
          <c:showLegendKey val="0"/>
          <c:showVal val="0"/>
          <c:showCatName val="0"/>
          <c:showSerName val="0"/>
          <c:showPercent val="0"/>
          <c:showBubbleSize val="0"/>
        </c:dLbls>
        <c:smooth val="0"/>
        <c:axId val="770127248"/>
        <c:axId val="770132528"/>
      </c:lineChart>
      <c:dateAx>
        <c:axId val="770127248"/>
        <c:scaling>
          <c:orientation val="minMax"/>
        </c:scaling>
        <c:delete val="0"/>
        <c:axPos val="b"/>
        <c:numFmt formatCode="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it-IT"/>
          </a:p>
        </c:txPr>
        <c:crossAx val="770132528"/>
        <c:crosses val="autoZero"/>
        <c:auto val="1"/>
        <c:lblOffset val="100"/>
        <c:baseTimeUnit val="months"/>
        <c:majorUnit val="6"/>
        <c:majorTimeUnit val="months"/>
        <c:minorUnit val="1"/>
        <c:minorTimeUnit val="months"/>
      </c:dateAx>
      <c:valAx>
        <c:axId val="77013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r>
                  <a:rPr lang="it-IT" b="1" dirty="0">
                    <a:solidFill>
                      <a:srgbClr val="002060"/>
                    </a:solidFill>
                  </a:rPr>
                  <a:t>%</a:t>
                </a:r>
              </a:p>
            </c:rich>
          </c:tx>
          <c:overlay val="0"/>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it-I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it-IT"/>
          </a:p>
        </c:txPr>
        <c:crossAx val="77012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en-US" sz="1800" b="1" dirty="0" err="1"/>
              <a:t>Classe</a:t>
            </a:r>
            <a:r>
              <a:rPr lang="en-US" sz="1800" b="1" dirty="0"/>
              <a:t> di </a:t>
            </a:r>
            <a:r>
              <a:rPr lang="en-US" sz="1800" b="1" dirty="0" err="1"/>
              <a:t>fatturato</a:t>
            </a:r>
            <a:endParaRPr lang="en-US" sz="1800" b="1" dirty="0"/>
          </a:p>
        </c:rich>
      </c:tx>
      <c:layout>
        <c:manualLayout>
          <c:xMode val="edge"/>
          <c:yMode val="edge"/>
          <c:x val="0.32579727217155363"/>
          <c:y val="3.891222810362340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22511357351644912"/>
          <c:y val="0.1350500349963247"/>
          <c:w val="0.54226984120256072"/>
          <c:h val="0.63040003359304386"/>
        </c:manualLayout>
      </c:layout>
      <c:doughnutChart>
        <c:varyColors val="1"/>
        <c:ser>
          <c:idx val="0"/>
          <c:order val="0"/>
          <c:tx>
            <c:strRef>
              <c:f>Foglio2!$AC$2</c:f>
              <c:strCache>
                <c:ptCount val="1"/>
                <c:pt idx="0">
                  <c:v>Numerosità campione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181-4DA2-B020-BF4F5D316D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51-4782-9980-1260608001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51-4782-9980-1260608001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51-4782-9980-1260608001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51-4782-9980-126060800134}"/>
              </c:ext>
            </c:extLst>
          </c:dPt>
          <c:dLbls>
            <c:spPr>
              <a:solidFill>
                <a:schemeClr val="bg1"/>
              </a:solid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Foglio2!$AD$3:$AD$7</c:f>
              <c:strCache>
                <c:ptCount val="5"/>
                <c:pt idx="0">
                  <c:v>Inferiore a 5M</c:v>
                </c:pt>
                <c:pt idx="1">
                  <c:v>Tra 5M e 10M</c:v>
                </c:pt>
                <c:pt idx="2">
                  <c:v>Tra 10M e 25M</c:v>
                </c:pt>
                <c:pt idx="3">
                  <c:v>Tra 25M e 50M</c:v>
                </c:pt>
                <c:pt idx="4">
                  <c:v>Superiore a 50M</c:v>
                </c:pt>
              </c:strCache>
            </c:strRef>
          </c:cat>
          <c:val>
            <c:numRef>
              <c:f>Foglio2!$AE$3:$AE$7</c:f>
              <c:numCache>
                <c:formatCode>0%</c:formatCode>
                <c:ptCount val="5"/>
                <c:pt idx="0">
                  <c:v>0.36500754147812969</c:v>
                </c:pt>
                <c:pt idx="1">
                  <c:v>0.17797888386123681</c:v>
                </c:pt>
                <c:pt idx="2">
                  <c:v>0.22021116138763197</c:v>
                </c:pt>
                <c:pt idx="3">
                  <c:v>9.2006033182503777E-2</c:v>
                </c:pt>
                <c:pt idx="4">
                  <c:v>0.14479638009049775</c:v>
                </c:pt>
              </c:numCache>
            </c:numRef>
          </c:val>
          <c:extLst>
            <c:ext xmlns:c16="http://schemas.microsoft.com/office/drawing/2014/chart" uri="{C3380CC4-5D6E-409C-BE32-E72D297353CC}">
              <c16:uniqueId val="{00000000-2181-4DA2-B020-BF4F5D316D59}"/>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8302017186546586E-2"/>
          <c:y val="0.80724904783039453"/>
          <c:w val="0.94076738609112709"/>
          <c:h val="0.1917775471728866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solidFill>
            <a:srgbClr val="002060"/>
          </a:solidFill>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en-US" sz="1800" b="1" dirty="0" err="1"/>
              <a:t>Profilo</a:t>
            </a:r>
            <a:r>
              <a:rPr lang="en-US" sz="1800" b="1" dirty="0"/>
              <a:t> di </a:t>
            </a:r>
            <a:r>
              <a:rPr lang="en-US" sz="1800" b="1" dirty="0" err="1"/>
              <a:t>rischio</a:t>
            </a:r>
            <a:endParaRPr lang="en-US" sz="1800" b="1" dirty="0"/>
          </a:p>
          <a:p>
            <a:pPr>
              <a:defRPr sz="1800" b="1"/>
            </a:pPr>
            <a:r>
              <a:rPr lang="en-US" sz="1800" b="1" dirty="0"/>
              <a:t>(</a:t>
            </a:r>
            <a:r>
              <a:rPr lang="en-US" sz="1800" b="1" dirty="0" err="1"/>
              <a:t>autovalutazione</a:t>
            </a:r>
            <a:r>
              <a:rPr lang="en-US" sz="1800" b="1" dirty="0"/>
              <a:t>) </a:t>
            </a:r>
          </a:p>
        </c:rich>
      </c:tx>
      <c:layout>
        <c:manualLayout>
          <c:xMode val="edge"/>
          <c:yMode val="edge"/>
          <c:x val="0.33951526857983805"/>
          <c:y val="6.098454469507100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22221265636497425"/>
          <c:y val="0.21136612364243942"/>
          <c:w val="0.55495676968359087"/>
          <c:h val="0.63006370091896413"/>
        </c:manualLayout>
      </c:layout>
      <c:doughnutChart>
        <c:varyColors val="1"/>
        <c:ser>
          <c:idx val="0"/>
          <c:order val="0"/>
          <c:tx>
            <c:strRef>
              <c:f>Campione!$AC$2</c:f>
              <c:strCache>
                <c:ptCount val="1"/>
                <c:pt idx="0">
                  <c:v>Numerosità campione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A90-46D6-AA55-017E621499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90-46D6-AA55-017E621499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90-46D6-AA55-017E62149960}"/>
              </c:ext>
            </c:extLst>
          </c:dPt>
          <c:dLbls>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Campione!$AD$13:$AD$15</c:f>
              <c:strCache>
                <c:ptCount val="3"/>
                <c:pt idx="0">
                  <c:v>Basso</c:v>
                </c:pt>
                <c:pt idx="1">
                  <c:v>Medio-basso</c:v>
                </c:pt>
                <c:pt idx="2">
                  <c:v>Medio-alto</c:v>
                </c:pt>
              </c:strCache>
            </c:strRef>
          </c:cat>
          <c:val>
            <c:numRef>
              <c:f>Campione!$AE$13:$AE$15</c:f>
              <c:numCache>
                <c:formatCode>0%</c:formatCode>
                <c:ptCount val="3"/>
                <c:pt idx="0">
                  <c:v>0.44947209653092007</c:v>
                </c:pt>
                <c:pt idx="1">
                  <c:v>0.43891402714932126</c:v>
                </c:pt>
                <c:pt idx="2">
                  <c:v>0.11161387631975868</c:v>
                </c:pt>
              </c:numCache>
            </c:numRef>
          </c:val>
          <c:extLst>
            <c:ext xmlns:c16="http://schemas.microsoft.com/office/drawing/2014/chart" uri="{C3380CC4-5D6E-409C-BE32-E72D297353CC}">
              <c16:uniqueId val="{00000006-0A90-46D6-AA55-017E6214996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336276674025019E-2"/>
          <c:y val="0.85859816207184625"/>
          <c:w val="0.84244604316546767"/>
          <c:h val="0.14048755691431805"/>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solidFill>
            <a:srgbClr val="002060"/>
          </a:solidFill>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1" u="none" strike="noStrike" kern="1200" spc="0" baseline="0">
                <a:solidFill>
                  <a:srgbClr val="002060"/>
                </a:solidFill>
                <a:latin typeface="+mn-lt"/>
                <a:ea typeface="+mn-ea"/>
                <a:cs typeface="+mn-cs"/>
              </a:defRPr>
            </a:pPr>
            <a:r>
              <a:rPr lang="it-IT" sz="1600" b="1" i="1" u="none" strike="noStrike" kern="1200" spc="0" baseline="0" dirty="0">
                <a:solidFill>
                  <a:srgbClr val="002060"/>
                </a:solidFill>
              </a:rPr>
              <a:t>Frequenza della dinamica rispetto alle banche partner</a:t>
            </a:r>
          </a:p>
        </c:rich>
      </c:tx>
      <c:layout>
        <c:manualLayout>
          <c:xMode val="edge"/>
          <c:yMode val="edge"/>
          <c:x val="0.16037042633485896"/>
          <c:y val="0"/>
        </c:manualLayout>
      </c:layout>
      <c:overlay val="0"/>
      <c:spPr>
        <a:noFill/>
        <a:ln>
          <a:noFill/>
        </a:ln>
        <a:effectLst/>
      </c:spPr>
      <c:txPr>
        <a:bodyPr rot="0" spcFirstLastPara="1" vertOverflow="ellipsis" vert="horz" wrap="square" anchor="ctr" anchorCtr="1"/>
        <a:lstStyle/>
        <a:p>
          <a:pPr algn="ctr">
            <a:defRPr sz="1600" b="1" i="1" u="none" strike="noStrike" kern="1200" spc="0" baseline="0">
              <a:solidFill>
                <a:srgbClr val="002060"/>
              </a:solidFill>
              <a:latin typeface="+mn-lt"/>
              <a:ea typeface="+mn-ea"/>
              <a:cs typeface="+mn-cs"/>
            </a:defRPr>
          </a:pPr>
          <a:endParaRPr lang="it-IT"/>
        </a:p>
      </c:txPr>
    </c:title>
    <c:autoTitleDeleted val="0"/>
    <c:plotArea>
      <c:layout>
        <c:manualLayout>
          <c:layoutTarget val="inner"/>
          <c:xMode val="edge"/>
          <c:yMode val="edge"/>
          <c:x val="0.3393302682576691"/>
          <c:y val="0.17403927621606916"/>
          <c:w val="0.35590810045175897"/>
          <c:h val="0.5037469532338750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1B-4024-A568-D08D89BE36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1B-4024-A568-D08D89BE36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1B-4024-A568-D08D89BE36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1B-4024-A568-D08D89BE3605}"/>
              </c:ext>
            </c:extLst>
          </c:dPt>
          <c:dLbls>
            <c:dLbl>
              <c:idx val="0"/>
              <c:layout>
                <c:manualLayout>
                  <c:x val="-6.4682919067975461E-3"/>
                  <c:y val="1.868202033213220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1B-4024-A568-D08D89BE36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002060"/>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'Osservatorio tassi'!$D$47:$D$50</c:f>
              <c:strCache>
                <c:ptCount val="4"/>
                <c:pt idx="0">
                  <c:v>Qualche caso isolato</c:v>
                </c:pt>
                <c:pt idx="1">
                  <c:v>Meno della metà</c:v>
                </c:pt>
                <c:pt idx="2">
                  <c:v>Più della metà</c:v>
                </c:pt>
                <c:pt idx="3">
                  <c:v>Quasi tutte/tutte</c:v>
                </c:pt>
              </c:strCache>
            </c:strRef>
          </c:cat>
          <c:val>
            <c:numRef>
              <c:f>'Osservatorio tassi'!$F$47:$F$50</c:f>
              <c:numCache>
                <c:formatCode>####.0%</c:formatCode>
                <c:ptCount val="4"/>
                <c:pt idx="0">
                  <c:v>0.1873015873015873</c:v>
                </c:pt>
                <c:pt idx="1">
                  <c:v>0.1126984126984127</c:v>
                </c:pt>
                <c:pt idx="2">
                  <c:v>7.4603174603174602E-2</c:v>
                </c:pt>
                <c:pt idx="3">
                  <c:v>0.6253968253968254</c:v>
                </c:pt>
              </c:numCache>
            </c:numRef>
          </c:val>
          <c:extLst>
            <c:ext xmlns:c16="http://schemas.microsoft.com/office/drawing/2014/chart" uri="{C3380CC4-5D6E-409C-BE32-E72D297353CC}">
              <c16:uniqueId val="{00000008-021B-4024-A568-D08D89BE3605}"/>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14688701193408721"/>
          <c:y val="0.74351127834447561"/>
          <c:w val="0.71635042284832362"/>
          <c:h val="0.19610919892498468"/>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70D47FE-47B6-4D14-82AB-25E893B3D2E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F479CF3-6CCE-4C06-8071-C5F33085B84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4E2B54-3B46-465E-9555-9B9C0C3879C7}" type="datetimeFigureOut">
              <a:rPr lang="it-IT" smtClean="0"/>
              <a:t>14/02/2025</a:t>
            </a:fld>
            <a:endParaRPr lang="it-IT"/>
          </a:p>
        </p:txBody>
      </p:sp>
      <p:sp>
        <p:nvSpPr>
          <p:cNvPr id="4" name="Segnaposto piè di pagina 3">
            <a:extLst>
              <a:ext uri="{FF2B5EF4-FFF2-40B4-BE49-F238E27FC236}">
                <a16:creationId xmlns:a16="http://schemas.microsoft.com/office/drawing/2014/main" id="{15CF5D78-4A7D-4755-9C7E-81A15542D49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452C554-8ABA-43E7-8AC6-DCAC814B548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6F64FC-9652-4141-828D-61033C70F1A7}" type="slidenum">
              <a:rPr lang="it-IT" smtClean="0"/>
              <a:t>‹N›</a:t>
            </a:fld>
            <a:endParaRPr lang="it-IT"/>
          </a:p>
        </p:txBody>
      </p:sp>
    </p:spTree>
    <p:extLst>
      <p:ext uri="{BB962C8B-B14F-4D97-AF65-F5344CB8AC3E}">
        <p14:creationId xmlns:p14="http://schemas.microsoft.com/office/powerpoint/2010/main" val="27092860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14061" y="2464904"/>
            <a:ext cx="9023311" cy="2065886"/>
          </a:xfrm>
        </p:spPr>
        <p:txBody>
          <a:bodyPr anchor="b"/>
          <a:lstStyle>
            <a:lvl1pPr algn="l">
              <a:defRPr sz="6000" b="1">
                <a:solidFill>
                  <a:srgbClr val="F7931E"/>
                </a:solidFill>
                <a:latin typeface="+mn-lt"/>
              </a:defRPr>
            </a:lvl1pPr>
          </a:lstStyle>
          <a:p>
            <a:r>
              <a:rPr lang="it-IT" dirty="0"/>
              <a:t>Fare clic per modificare stile</a:t>
            </a:r>
          </a:p>
        </p:txBody>
      </p:sp>
      <p:sp>
        <p:nvSpPr>
          <p:cNvPr id="3" name="Sottotitolo 2"/>
          <p:cNvSpPr>
            <a:spLocks noGrp="1"/>
          </p:cNvSpPr>
          <p:nvPr>
            <p:ph type="subTitle" idx="1"/>
          </p:nvPr>
        </p:nvSpPr>
        <p:spPr>
          <a:xfrm>
            <a:off x="1524000" y="4679876"/>
            <a:ext cx="9013372" cy="1810374"/>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53130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onna">
    <p:spTree>
      <p:nvGrpSpPr>
        <p:cNvPr id="1" name=""/>
        <p:cNvGrpSpPr/>
        <p:nvPr/>
      </p:nvGrpSpPr>
      <p:grpSpPr>
        <a:xfrm>
          <a:off x="0" y="0"/>
          <a:ext cx="0" cy="0"/>
          <a:chOff x="0" y="0"/>
          <a:chExt cx="0" cy="0"/>
        </a:xfrm>
      </p:grpSpPr>
      <p:sp>
        <p:nvSpPr>
          <p:cNvPr id="2" name="Titolo 1"/>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sp>
        <p:nvSpPr>
          <p:cNvPr id="3" name="Segnaposto contenuto 2"/>
          <p:cNvSpPr>
            <a:spLocks noGrp="1"/>
          </p:cNvSpPr>
          <p:nvPr>
            <p:ph idx="1"/>
          </p:nvPr>
        </p:nvSpPr>
        <p:spPr>
          <a:xfrm>
            <a:off x="596348" y="1858617"/>
            <a:ext cx="10927295" cy="3776870"/>
          </a:xfrm>
        </p:spPr>
        <p:txBody>
          <a:bodyPr>
            <a:normAutofit/>
          </a:bodyPr>
          <a:lstStyle>
            <a:lvl1pPr marL="0" indent="0" algn="just">
              <a:buNone/>
              <a:defRPr sz="2400"/>
            </a:lvl1pPr>
            <a:lvl2pPr>
              <a:defRPr sz="2400"/>
            </a:lvl2pPr>
            <a:lvl3pPr>
              <a:defRPr sz="2400"/>
            </a:lvl3pPr>
            <a:lvl4pPr>
              <a:defRPr sz="2400"/>
            </a:lvl4pPr>
            <a:lvl5pPr>
              <a:defRPr sz="2400"/>
            </a:lvl5pPr>
          </a:lstStyle>
          <a:p>
            <a:pPr lvl="0"/>
            <a:r>
              <a:rPr lang="it-IT" dirty="0"/>
              <a:t>Fare clic per modificare gli stili del testo dello schema</a:t>
            </a:r>
          </a:p>
        </p:txBody>
      </p:sp>
      <p:pic>
        <p:nvPicPr>
          <p:cNvPr id="8" name="Immagine 7">
            <a:extLst>
              <a:ext uri="{FF2B5EF4-FFF2-40B4-BE49-F238E27FC236}">
                <a16:creationId xmlns:a16="http://schemas.microsoft.com/office/drawing/2014/main" id="{50929FC2-5805-E1AF-2091-115A190ED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78199"/>
            <a:ext cx="12192000" cy="1079801"/>
          </a:xfrm>
          <a:prstGeom prst="rect">
            <a:avLst/>
          </a:prstGeom>
        </p:spPr>
      </p:pic>
      <p:pic>
        <p:nvPicPr>
          <p:cNvPr id="4" name="Immagine 3" descr="Immagine che contiene Carattere, Elementi grafici, logo, simbolo&#10;&#10;Descrizione generata automaticamente">
            <a:extLst>
              <a:ext uri="{FF2B5EF4-FFF2-40B4-BE49-F238E27FC236}">
                <a16:creationId xmlns:a16="http://schemas.microsoft.com/office/drawing/2014/main" id="{57407567-8C18-7E43-2195-8F0F728D1D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7450" y="5925604"/>
            <a:ext cx="1457325" cy="768163"/>
          </a:xfrm>
          <a:prstGeom prst="rect">
            <a:avLst/>
          </a:prstGeom>
        </p:spPr>
      </p:pic>
    </p:spTree>
    <p:extLst>
      <p:ext uri="{BB962C8B-B14F-4D97-AF65-F5344CB8AC3E}">
        <p14:creationId xmlns:p14="http://schemas.microsoft.com/office/powerpoint/2010/main" val="21743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onne">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596347" y="1825625"/>
            <a:ext cx="5423453" cy="377010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gli stili del testo dello schema</a:t>
            </a:r>
          </a:p>
        </p:txBody>
      </p:sp>
      <p:sp>
        <p:nvSpPr>
          <p:cNvPr id="4" name="Segnaposto contenuto 3"/>
          <p:cNvSpPr>
            <a:spLocks noGrp="1"/>
          </p:cNvSpPr>
          <p:nvPr>
            <p:ph sz="half" idx="2"/>
          </p:nvPr>
        </p:nvSpPr>
        <p:spPr>
          <a:xfrm>
            <a:off x="6172200" y="1825625"/>
            <a:ext cx="5325736" cy="377010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gli stili del testo dello schema</a:t>
            </a:r>
          </a:p>
        </p:txBody>
      </p:sp>
      <p:pic>
        <p:nvPicPr>
          <p:cNvPr id="8" name="Immagine 7">
            <a:extLst>
              <a:ext uri="{FF2B5EF4-FFF2-40B4-BE49-F238E27FC236}">
                <a16:creationId xmlns:a16="http://schemas.microsoft.com/office/drawing/2014/main" id="{85750ECE-954A-8B87-5989-CC5DC4395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78199"/>
            <a:ext cx="12192000" cy="1079801"/>
          </a:xfrm>
          <a:prstGeom prst="rect">
            <a:avLst/>
          </a:prstGeom>
        </p:spPr>
      </p:pic>
      <p:sp>
        <p:nvSpPr>
          <p:cNvPr id="9" name="Titolo 1">
            <a:extLst>
              <a:ext uri="{FF2B5EF4-FFF2-40B4-BE49-F238E27FC236}">
                <a16:creationId xmlns:a16="http://schemas.microsoft.com/office/drawing/2014/main" id="{9556AB94-7DEB-35A6-705A-D0907B5B3C62}"/>
              </a:ext>
            </a:extLst>
          </p:cNvPr>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spTree>
    <p:extLst>
      <p:ext uri="{BB962C8B-B14F-4D97-AF65-F5344CB8AC3E}">
        <p14:creationId xmlns:p14="http://schemas.microsoft.com/office/powerpoint/2010/main" val="10392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E69273B-E5A7-5240-4010-EEE81C5E97E8}"/>
              </a:ext>
            </a:extLst>
          </p:cNvPr>
          <p:cNvSpPr>
            <a:spLocks noGrp="1"/>
          </p:cNvSpPr>
          <p:nvPr>
            <p:ph type="title"/>
          </p:nvPr>
        </p:nvSpPr>
        <p:spPr>
          <a:xfrm>
            <a:off x="596347" y="365125"/>
            <a:ext cx="10901589" cy="1325563"/>
          </a:xfrm>
        </p:spPr>
        <p:txBody>
          <a:bodyPr/>
          <a:lstStyle>
            <a:lvl1pPr>
              <a:defRPr b="1">
                <a:latin typeface="+mn-lt"/>
              </a:defRPr>
            </a:lvl1pPr>
          </a:lstStyle>
          <a:p>
            <a:r>
              <a:rPr lang="it-IT" dirty="0"/>
              <a:t>Fare clic per modificare stile</a:t>
            </a:r>
          </a:p>
        </p:txBody>
      </p:sp>
      <p:pic>
        <p:nvPicPr>
          <p:cNvPr id="7" name="Immagine 6">
            <a:extLst>
              <a:ext uri="{FF2B5EF4-FFF2-40B4-BE49-F238E27FC236}">
                <a16:creationId xmlns:a16="http://schemas.microsoft.com/office/drawing/2014/main" id="{03EB1BE1-092F-894D-EDC1-A26A18CA59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78199"/>
            <a:ext cx="12192000" cy="1079801"/>
          </a:xfrm>
          <a:prstGeom prst="rect">
            <a:avLst/>
          </a:prstGeom>
        </p:spPr>
      </p:pic>
    </p:spTree>
    <p:extLst>
      <p:ext uri="{BB962C8B-B14F-4D97-AF65-F5344CB8AC3E}">
        <p14:creationId xmlns:p14="http://schemas.microsoft.com/office/powerpoint/2010/main" val="149863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E69273B-E5A7-5240-4010-EEE81C5E97E8}"/>
              </a:ext>
            </a:extLst>
          </p:cNvPr>
          <p:cNvSpPr>
            <a:spLocks noGrp="1"/>
          </p:cNvSpPr>
          <p:nvPr>
            <p:ph type="title"/>
          </p:nvPr>
        </p:nvSpPr>
        <p:spPr>
          <a:xfrm>
            <a:off x="1752599" y="2766218"/>
            <a:ext cx="9847245" cy="1325563"/>
          </a:xfrm>
        </p:spPr>
        <p:txBody>
          <a:bodyPr>
            <a:normAutofit/>
          </a:bodyPr>
          <a:lstStyle>
            <a:lvl1pPr>
              <a:defRPr sz="6000" b="1">
                <a:solidFill>
                  <a:srgbClr val="00B0F0"/>
                </a:solidFill>
                <a:latin typeface="+mn-lt"/>
              </a:defRPr>
            </a:lvl1pPr>
          </a:lstStyle>
          <a:p>
            <a:r>
              <a:rPr lang="it-IT" dirty="0"/>
              <a:t>Fare clic per modificare stile</a:t>
            </a:r>
          </a:p>
        </p:txBody>
      </p:sp>
    </p:spTree>
    <p:extLst>
      <p:ext uri="{BB962C8B-B14F-4D97-AF65-F5344CB8AC3E}">
        <p14:creationId xmlns:p14="http://schemas.microsoft.com/office/powerpoint/2010/main" val="1698724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DB4C4-7E11-FB4E-AE2F-515A80587645}" type="datetimeFigureOut">
              <a:rPr lang="it-IT" smtClean="0"/>
              <a:t>14/02/2025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2462-B730-2C45-B72F-E2107F07EE5F}" type="slidenum">
              <a:rPr lang="it-IT" smtClean="0"/>
              <a:t>‹N›</a:t>
            </a:fld>
            <a:endParaRPr lang="it-IT"/>
          </a:p>
        </p:txBody>
      </p:sp>
    </p:spTree>
    <p:extLst>
      <p:ext uri="{BB962C8B-B14F-4D97-AF65-F5344CB8AC3E}">
        <p14:creationId xmlns:p14="http://schemas.microsoft.com/office/powerpoint/2010/main" val="212943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C2277-AA48-409A-C4FD-4B0B49DFE8FD}"/>
              </a:ext>
            </a:extLst>
          </p:cNvPr>
          <p:cNvSpPr>
            <a:spLocks noGrp="1"/>
          </p:cNvSpPr>
          <p:nvPr>
            <p:ph type="ctrTitle"/>
          </p:nvPr>
        </p:nvSpPr>
        <p:spPr>
          <a:xfrm>
            <a:off x="708682" y="3237131"/>
            <a:ext cx="10834389" cy="2611581"/>
          </a:xfrm>
        </p:spPr>
        <p:txBody>
          <a:bodyPr anchor="t">
            <a:normAutofit fontScale="90000"/>
          </a:bodyPr>
          <a:lstStyle/>
          <a:p>
            <a:r>
              <a:rPr lang="it-IT" sz="6100" dirty="0"/>
              <a:t>OSSERVATORIO CREDITO E TASSI</a:t>
            </a:r>
            <a:br>
              <a:rPr lang="it-IT" sz="5000" b="0" dirty="0"/>
            </a:br>
            <a:r>
              <a:rPr lang="it-IT" sz="5000" dirty="0"/>
              <a:t>2024 e prospettive 2025</a:t>
            </a:r>
            <a:br>
              <a:rPr lang="it-IT" sz="5000" b="0" dirty="0"/>
            </a:br>
            <a:br>
              <a:rPr lang="it-IT" sz="3100" b="0" dirty="0"/>
            </a:br>
            <a:r>
              <a:rPr lang="it-IT" sz="3100" b="0" dirty="0">
                <a:solidFill>
                  <a:schemeClr val="bg1"/>
                </a:solidFill>
              </a:rPr>
              <a:t>                                                                                                         </a:t>
            </a:r>
            <a:br>
              <a:rPr lang="it-IT" sz="3100" b="0" dirty="0">
                <a:solidFill>
                  <a:schemeClr val="bg1"/>
                </a:solidFill>
              </a:rPr>
            </a:br>
            <a:r>
              <a:rPr lang="it-IT" sz="3100" b="0" dirty="0">
                <a:solidFill>
                  <a:schemeClr val="bg1"/>
                </a:solidFill>
              </a:rPr>
              <a:t>                                                                                          </a:t>
            </a:r>
            <a:r>
              <a:rPr lang="it-IT" sz="3100" dirty="0">
                <a:solidFill>
                  <a:schemeClr val="bg1"/>
                </a:solidFill>
              </a:rPr>
              <a:t>Febbraio 2025</a:t>
            </a:r>
            <a:br>
              <a:rPr lang="it-IT" sz="5000" b="0" dirty="0"/>
            </a:br>
            <a:r>
              <a:rPr lang="it-IT" sz="5000" b="0" dirty="0"/>
              <a:t> </a:t>
            </a:r>
            <a:br>
              <a:rPr lang="it-IT" sz="5000" b="0" dirty="0"/>
            </a:br>
            <a:br>
              <a:rPr lang="it-IT" b="0" dirty="0"/>
            </a:br>
            <a:endParaRPr lang="it-IT" sz="4000" b="0" dirty="0"/>
          </a:p>
        </p:txBody>
      </p:sp>
      <p:pic>
        <p:nvPicPr>
          <p:cNvPr id="3" name="Immagine 2" descr="Immagine che contiene Carattere, Elementi grafici, logo, simbolo&#10;&#10;Descrizione generata automaticamente">
            <a:extLst>
              <a:ext uri="{FF2B5EF4-FFF2-40B4-BE49-F238E27FC236}">
                <a16:creationId xmlns:a16="http://schemas.microsoft.com/office/drawing/2014/main" id="{264E9E26-0CB9-51A7-0538-084374CDE7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31612" y="627328"/>
            <a:ext cx="2839562" cy="1496747"/>
          </a:xfrm>
          <a:prstGeom prst="rect">
            <a:avLst/>
          </a:prstGeom>
        </p:spPr>
      </p:pic>
    </p:spTree>
    <p:extLst>
      <p:ext uri="{BB962C8B-B14F-4D97-AF65-F5344CB8AC3E}">
        <p14:creationId xmlns:p14="http://schemas.microsoft.com/office/powerpoint/2010/main" val="162254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F756-A79C-0CBD-F3B6-12501877C600}"/>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13D04C2C-9D8B-5873-C413-BBAACA0E7E56}"/>
              </a:ext>
            </a:extLst>
          </p:cNvPr>
          <p:cNvSpPr>
            <a:spLocks noGrp="1"/>
          </p:cNvSpPr>
          <p:nvPr>
            <p:ph type="title"/>
          </p:nvPr>
        </p:nvSpPr>
        <p:spPr>
          <a:xfrm>
            <a:off x="6271006" y="639097"/>
            <a:ext cx="5272066" cy="1325563"/>
          </a:xfrm>
        </p:spPr>
        <p:txBody>
          <a:bodyPr>
            <a:noAutofit/>
          </a:bodyPr>
          <a:lstStyle/>
          <a:p>
            <a:r>
              <a:rPr lang="it-IT" sz="3200" dirty="0">
                <a:solidFill>
                  <a:srgbClr val="002060"/>
                </a:solidFill>
              </a:rPr>
              <a:t>Descrizione</a:t>
            </a:r>
          </a:p>
        </p:txBody>
      </p:sp>
      <p:sp>
        <p:nvSpPr>
          <p:cNvPr id="10" name="Segnaposto contenuto 2">
            <a:extLst>
              <a:ext uri="{FF2B5EF4-FFF2-40B4-BE49-F238E27FC236}">
                <a16:creationId xmlns:a16="http://schemas.microsoft.com/office/drawing/2014/main" id="{B710AB55-6F58-AD32-69BD-149C856F412C}"/>
              </a:ext>
            </a:extLst>
          </p:cNvPr>
          <p:cNvSpPr>
            <a:spLocks noGrp="1"/>
          </p:cNvSpPr>
          <p:nvPr>
            <p:ph idx="1"/>
          </p:nvPr>
        </p:nvSpPr>
        <p:spPr>
          <a:xfrm>
            <a:off x="5966205" y="2212850"/>
            <a:ext cx="5901267" cy="1906866"/>
          </a:xfrm>
        </p:spPr>
        <p:txBody>
          <a:bodyPr>
            <a:noAutofit/>
          </a:bodyPr>
          <a:lstStyle/>
          <a:p>
            <a:pPr marL="285750" indent="-285750">
              <a:buFont typeface="Arial" panose="020B0604020202020204" pitchFamily="34" charset="0"/>
              <a:buChar char="•"/>
            </a:pPr>
            <a:r>
              <a:rPr lang="it-IT" sz="1600" dirty="0">
                <a:solidFill>
                  <a:srgbClr val="002060"/>
                </a:solidFill>
              </a:rPr>
              <a:t>La risposta ai due questionari somministrati era libera e facoltativa. Le 697 aziende rispondenti delle province di Padova Treviso Venezia Rovigo rappresentano circa il 14% della base associativa, oltre il doppio della precedente rilevazione.</a:t>
            </a:r>
          </a:p>
          <a:p>
            <a:pPr marL="285750" indent="-285750">
              <a:buFont typeface="Arial" panose="020B0604020202020204" pitchFamily="34" charset="0"/>
              <a:buChar char="•"/>
            </a:pPr>
            <a:r>
              <a:rPr lang="it-IT" sz="1600" dirty="0">
                <a:solidFill>
                  <a:srgbClr val="002060"/>
                </a:solidFill>
              </a:rPr>
              <a:t>Il 55% del campione è composto da aziende fino a 10M (milioni) di euro di fatturato. Interessante la partecipazione di imprese dimensionalmente rilevanti che rappresentano il 14% dei rispondenti.</a:t>
            </a:r>
          </a:p>
          <a:p>
            <a:pPr marL="285750" indent="-285750">
              <a:buFont typeface="Arial" panose="020B0604020202020204" pitchFamily="34" charset="0"/>
              <a:buChar char="•"/>
            </a:pPr>
            <a:endParaRPr lang="it-IT" sz="1600" dirty="0">
              <a:solidFill>
                <a:srgbClr val="002060"/>
              </a:solidFill>
            </a:endParaRPr>
          </a:p>
          <a:p>
            <a:pPr marL="285750" indent="-285750" algn="just">
              <a:buFont typeface="Arial" panose="020B0604020202020204" pitchFamily="34" charset="0"/>
              <a:buChar char="•"/>
            </a:pPr>
            <a:endParaRPr lang="it-IT" sz="1600" dirty="0">
              <a:solidFill>
                <a:srgbClr val="002060"/>
              </a:solidFill>
            </a:endParaRPr>
          </a:p>
        </p:txBody>
      </p:sp>
      <p:graphicFrame>
        <p:nvGraphicFramePr>
          <p:cNvPr id="3" name="Grafico 2">
            <a:extLst>
              <a:ext uri="{FF2B5EF4-FFF2-40B4-BE49-F238E27FC236}">
                <a16:creationId xmlns:a16="http://schemas.microsoft.com/office/drawing/2014/main" id="{AEC54432-DDFD-A6C9-C50D-6120CD78AC05}"/>
              </a:ext>
            </a:extLst>
          </p:cNvPr>
          <p:cNvGraphicFramePr/>
          <p:nvPr>
            <p:extLst>
              <p:ext uri="{D42A27DB-BD31-4B8C-83A1-F6EECF244321}">
                <p14:modId xmlns:p14="http://schemas.microsoft.com/office/powerpoint/2010/main" val="1931850554"/>
              </p:ext>
            </p:extLst>
          </p:nvPr>
        </p:nvGraphicFramePr>
        <p:xfrm>
          <a:off x="210892" y="724326"/>
          <a:ext cx="5426221" cy="48014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4">
            <a:extLst>
              <a:ext uri="{FF2B5EF4-FFF2-40B4-BE49-F238E27FC236}">
                <a16:creationId xmlns:a16="http://schemas.microsoft.com/office/drawing/2014/main" id="{B9CA854E-2AF4-5B07-885B-5EDFCBB0ED13}"/>
              </a:ext>
            </a:extLst>
          </p:cNvPr>
          <p:cNvSpPr txBox="1">
            <a:spLocks/>
          </p:cNvSpPr>
          <p:nvPr/>
        </p:nvSpPr>
        <p:spPr>
          <a:xfrm>
            <a:off x="199505" y="0"/>
            <a:ext cx="10875216" cy="639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it-IT" sz="3200" dirty="0">
                <a:solidFill>
                  <a:srgbClr val="002060"/>
                </a:solidFill>
              </a:rPr>
              <a:t>Composizione del campione</a:t>
            </a:r>
          </a:p>
        </p:txBody>
      </p:sp>
    </p:spTree>
    <p:extLst>
      <p:ext uri="{BB962C8B-B14F-4D97-AF65-F5344CB8AC3E}">
        <p14:creationId xmlns:p14="http://schemas.microsoft.com/office/powerpoint/2010/main" val="343278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B2533-CCB1-D9B8-394E-9AC4CD6C400A}"/>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01D41BB8-6E2D-026F-450B-B1F8536A8239}"/>
              </a:ext>
            </a:extLst>
          </p:cNvPr>
          <p:cNvSpPr>
            <a:spLocks noGrp="1"/>
          </p:cNvSpPr>
          <p:nvPr>
            <p:ph type="title"/>
          </p:nvPr>
        </p:nvSpPr>
        <p:spPr>
          <a:xfrm>
            <a:off x="6271006" y="639097"/>
            <a:ext cx="5272066" cy="1325563"/>
          </a:xfrm>
        </p:spPr>
        <p:txBody>
          <a:bodyPr>
            <a:noAutofit/>
          </a:bodyPr>
          <a:lstStyle/>
          <a:p>
            <a:r>
              <a:rPr lang="it-IT" sz="3200" dirty="0">
                <a:solidFill>
                  <a:srgbClr val="002060"/>
                </a:solidFill>
              </a:rPr>
              <a:t>Descrizione</a:t>
            </a:r>
          </a:p>
        </p:txBody>
      </p:sp>
      <p:sp>
        <p:nvSpPr>
          <p:cNvPr id="10" name="Segnaposto contenuto 2">
            <a:extLst>
              <a:ext uri="{FF2B5EF4-FFF2-40B4-BE49-F238E27FC236}">
                <a16:creationId xmlns:a16="http://schemas.microsoft.com/office/drawing/2014/main" id="{EBE9AFEE-A6FB-6396-0A8F-11259CF709B9}"/>
              </a:ext>
            </a:extLst>
          </p:cNvPr>
          <p:cNvSpPr>
            <a:spLocks noGrp="1"/>
          </p:cNvSpPr>
          <p:nvPr>
            <p:ph idx="1"/>
          </p:nvPr>
        </p:nvSpPr>
        <p:spPr>
          <a:xfrm>
            <a:off x="5966205" y="2212850"/>
            <a:ext cx="5901267" cy="2165186"/>
          </a:xfrm>
        </p:spPr>
        <p:txBody>
          <a:bodyPr>
            <a:noAutofit/>
          </a:bodyPr>
          <a:lstStyle/>
          <a:p>
            <a:pPr marL="285750" indent="-285750">
              <a:buFont typeface="Arial" panose="020B0604020202020204" pitchFamily="34" charset="0"/>
              <a:buChar char="•"/>
            </a:pPr>
            <a:r>
              <a:rPr lang="it-IT" sz="1600" dirty="0">
                <a:solidFill>
                  <a:srgbClr val="002060"/>
                </a:solidFill>
              </a:rPr>
              <a:t>Ogni azienda ha fornito un’autovalutazione sul proprio profilo di  rischiosità.</a:t>
            </a:r>
          </a:p>
          <a:p>
            <a:pPr marL="285750" indent="-285750">
              <a:buFont typeface="Arial" panose="020B0604020202020204" pitchFamily="34" charset="0"/>
              <a:buChar char="•"/>
            </a:pPr>
            <a:r>
              <a:rPr lang="it-IT" sz="1600" dirty="0">
                <a:solidFill>
                  <a:srgbClr val="002060"/>
                </a:solidFill>
              </a:rPr>
              <a:t>Solo l’11% del campione si colloca in corrispondenza di un grado di rischio medio-alto, la parte rimanente si divide equamente nelle restanti due categorie, che esprimono una minore rischiosità.</a:t>
            </a:r>
          </a:p>
          <a:p>
            <a:pPr marL="285750" indent="-285750">
              <a:buFont typeface="Arial" panose="020B0604020202020204" pitchFamily="34" charset="0"/>
              <a:buChar char="•"/>
            </a:pPr>
            <a:r>
              <a:rPr lang="it-IT" sz="1600" dirty="0">
                <a:solidFill>
                  <a:srgbClr val="002060"/>
                </a:solidFill>
              </a:rPr>
              <a:t>Si assiste a correlazioni statisticamente significative (come testimoniano i valori di </a:t>
            </a:r>
            <a:r>
              <a:rPr lang="it-IT" sz="1600" i="1" dirty="0">
                <a:solidFill>
                  <a:srgbClr val="002060"/>
                </a:solidFill>
              </a:rPr>
              <a:t>p-</a:t>
            </a:r>
            <a:r>
              <a:rPr lang="it-IT" sz="1600" i="1" dirty="0" err="1">
                <a:solidFill>
                  <a:srgbClr val="002060"/>
                </a:solidFill>
              </a:rPr>
              <a:t>value</a:t>
            </a:r>
            <a:r>
              <a:rPr lang="it-IT" sz="1600" dirty="0">
                <a:solidFill>
                  <a:srgbClr val="002060"/>
                </a:solidFill>
              </a:rPr>
              <a:t>) tra i profili di rischio e diverse risposte raccolte nei due questionari.</a:t>
            </a:r>
          </a:p>
          <a:p>
            <a:pPr marL="285750" indent="-285750" algn="just">
              <a:buFont typeface="Arial" panose="020B0604020202020204" pitchFamily="34" charset="0"/>
              <a:buChar char="•"/>
            </a:pPr>
            <a:endParaRPr lang="it-IT" sz="1600" dirty="0">
              <a:solidFill>
                <a:srgbClr val="002060"/>
              </a:solidFill>
            </a:endParaRPr>
          </a:p>
        </p:txBody>
      </p:sp>
      <p:sp>
        <p:nvSpPr>
          <p:cNvPr id="2" name="Titolo 4">
            <a:extLst>
              <a:ext uri="{FF2B5EF4-FFF2-40B4-BE49-F238E27FC236}">
                <a16:creationId xmlns:a16="http://schemas.microsoft.com/office/drawing/2014/main" id="{4E49A1B8-F6AE-8D97-9DFC-DA45436107FA}"/>
              </a:ext>
            </a:extLst>
          </p:cNvPr>
          <p:cNvSpPr txBox="1">
            <a:spLocks/>
          </p:cNvSpPr>
          <p:nvPr/>
        </p:nvSpPr>
        <p:spPr>
          <a:xfrm>
            <a:off x="199505" y="0"/>
            <a:ext cx="10875216" cy="639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it-IT" sz="3200" dirty="0">
                <a:solidFill>
                  <a:srgbClr val="002060"/>
                </a:solidFill>
              </a:rPr>
              <a:t>Composizione del campione</a:t>
            </a:r>
          </a:p>
        </p:txBody>
      </p:sp>
      <p:graphicFrame>
        <p:nvGraphicFramePr>
          <p:cNvPr id="4" name="Grafico 3">
            <a:extLst>
              <a:ext uri="{FF2B5EF4-FFF2-40B4-BE49-F238E27FC236}">
                <a16:creationId xmlns:a16="http://schemas.microsoft.com/office/drawing/2014/main" id="{BDD8490E-8E8D-480A-9407-505C827C669E}"/>
              </a:ext>
            </a:extLst>
          </p:cNvPr>
          <p:cNvGraphicFramePr>
            <a:graphicFrameLocks/>
          </p:cNvGraphicFramePr>
          <p:nvPr>
            <p:extLst>
              <p:ext uri="{D42A27DB-BD31-4B8C-83A1-F6EECF244321}">
                <p14:modId xmlns:p14="http://schemas.microsoft.com/office/powerpoint/2010/main" val="3670860701"/>
              </p:ext>
            </p:extLst>
          </p:nvPr>
        </p:nvGraphicFramePr>
        <p:xfrm>
          <a:off x="212455" y="639097"/>
          <a:ext cx="5436000" cy="478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47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00475-EE29-1DD9-D43A-BA7E8F1D3EFC}"/>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32E0659-205C-F675-D7A9-ACB3A8BB04B9}"/>
              </a:ext>
            </a:extLst>
          </p:cNvPr>
          <p:cNvSpPr>
            <a:spLocks noGrp="1"/>
          </p:cNvSpPr>
          <p:nvPr>
            <p:ph type="title"/>
          </p:nvPr>
        </p:nvSpPr>
        <p:spPr>
          <a:xfrm>
            <a:off x="133927" y="2234331"/>
            <a:ext cx="11924146" cy="2389339"/>
          </a:xfrm>
        </p:spPr>
        <p:txBody>
          <a:bodyPr>
            <a:normAutofit/>
          </a:bodyPr>
          <a:lstStyle/>
          <a:p>
            <a:pPr algn="ctr"/>
            <a:r>
              <a:rPr lang="it-IT" sz="5400" b="0" dirty="0">
                <a:solidFill>
                  <a:srgbClr val="F7931E"/>
                </a:solidFill>
              </a:rPr>
              <a:t>Monitor del Credito</a:t>
            </a:r>
            <a:br>
              <a:rPr lang="it-IT" b="0" dirty="0">
                <a:solidFill>
                  <a:srgbClr val="F7931E"/>
                </a:solidFill>
              </a:rPr>
            </a:br>
            <a:r>
              <a:rPr lang="it-IT" sz="4400" b="0" i="1" dirty="0">
                <a:solidFill>
                  <a:schemeClr val="bg1"/>
                </a:solidFill>
              </a:rPr>
              <a:t>- Ultimi 6 mesi: dinamica dei costi del rapporto bancario -</a:t>
            </a:r>
          </a:p>
        </p:txBody>
      </p:sp>
    </p:spTree>
    <p:extLst>
      <p:ext uri="{BB962C8B-B14F-4D97-AF65-F5344CB8AC3E}">
        <p14:creationId xmlns:p14="http://schemas.microsoft.com/office/powerpoint/2010/main" val="398259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07E2-135A-7263-B51F-C22F17EC9E22}"/>
            </a:ext>
          </a:extLst>
        </p:cNvPr>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8309983A-BE28-BF75-4293-EA183E1D85A4}"/>
              </a:ext>
            </a:extLst>
          </p:cNvPr>
          <p:cNvGraphicFramePr>
            <a:graphicFrameLocks/>
          </p:cNvGraphicFramePr>
          <p:nvPr>
            <p:extLst>
              <p:ext uri="{D42A27DB-BD31-4B8C-83A1-F6EECF244321}">
                <p14:modId xmlns:p14="http://schemas.microsoft.com/office/powerpoint/2010/main" val="3033646660"/>
              </p:ext>
            </p:extLst>
          </p:nvPr>
        </p:nvGraphicFramePr>
        <p:xfrm>
          <a:off x="5818911" y="883336"/>
          <a:ext cx="6373089" cy="4716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egnaposto contenuto 2">
            <a:extLst>
              <a:ext uri="{FF2B5EF4-FFF2-40B4-BE49-F238E27FC236}">
                <a16:creationId xmlns:a16="http://schemas.microsoft.com/office/drawing/2014/main" id="{06A41D92-601F-C959-7360-60CA0C3C4F5A}"/>
              </a:ext>
            </a:extLst>
          </p:cNvPr>
          <p:cNvSpPr>
            <a:spLocks noGrp="1"/>
          </p:cNvSpPr>
          <p:nvPr>
            <p:ph idx="1"/>
          </p:nvPr>
        </p:nvSpPr>
        <p:spPr>
          <a:xfrm>
            <a:off x="6825673" y="5429304"/>
            <a:ext cx="5680364" cy="427391"/>
          </a:xfrm>
        </p:spPr>
        <p:txBody>
          <a:bodyPr>
            <a:noAutofit/>
          </a:bodyPr>
          <a:lstStyle/>
          <a:p>
            <a:pPr algn="l">
              <a:spcBef>
                <a:spcPts val="0"/>
              </a:spcBef>
            </a:pPr>
            <a:r>
              <a:rPr lang="it-IT" sz="1100" i="1" dirty="0">
                <a:solidFill>
                  <a:srgbClr val="002060"/>
                </a:solidFill>
                <a:latin typeface="Arial" panose="020B0604020202020204" pitchFamily="34" charset="0"/>
                <a:ea typeface="Calibri" panose="020F0502020204030204" pitchFamily="34" charset="0"/>
                <a:cs typeface="Times New Roman" panose="02020603050405020304" pitchFamily="18" charset="0"/>
              </a:rPr>
              <a:t>*Si intendono costi per </a:t>
            </a:r>
            <a:r>
              <a:rPr lang="it-IT" sz="11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incassi e pagamenti, e/c, canoni a forfait, CIV, home banking.</a:t>
            </a:r>
          </a:p>
          <a:p>
            <a:pPr algn="l">
              <a:spcBef>
                <a:spcPts val="0"/>
              </a:spcBef>
            </a:pPr>
            <a:r>
              <a:rPr lang="it-IT" sz="1100" i="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So</a:t>
            </a:r>
            <a:r>
              <a:rPr lang="it-IT" sz="1100" i="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no esclusi i tassi e le CDF</a:t>
            </a:r>
            <a:r>
              <a:rPr lang="it-IT" sz="11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lang="it-IT"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it-IT" sz="1600" dirty="0">
              <a:solidFill>
                <a:srgbClr val="002060"/>
              </a:solidFill>
            </a:endParaRPr>
          </a:p>
          <a:p>
            <a:pPr algn="l">
              <a:spcBef>
                <a:spcPts val="0"/>
              </a:spcBef>
            </a:pPr>
            <a:endParaRPr lang="it-IT" sz="1600" dirty="0">
              <a:solidFill>
                <a:srgbClr val="002060"/>
              </a:solidFill>
            </a:endParaRPr>
          </a:p>
        </p:txBody>
      </p:sp>
      <p:graphicFrame>
        <p:nvGraphicFramePr>
          <p:cNvPr id="3" name="Grafico 2">
            <a:extLst>
              <a:ext uri="{FF2B5EF4-FFF2-40B4-BE49-F238E27FC236}">
                <a16:creationId xmlns:a16="http://schemas.microsoft.com/office/drawing/2014/main" id="{C48F03E2-055D-D83F-AB37-08C9BCCF28CA}"/>
              </a:ext>
            </a:extLst>
          </p:cNvPr>
          <p:cNvGraphicFramePr>
            <a:graphicFrameLocks/>
          </p:cNvGraphicFramePr>
          <p:nvPr>
            <p:extLst>
              <p:ext uri="{D42A27DB-BD31-4B8C-83A1-F6EECF244321}">
                <p14:modId xmlns:p14="http://schemas.microsoft.com/office/powerpoint/2010/main" val="4093931427"/>
              </p:ext>
            </p:extLst>
          </p:nvPr>
        </p:nvGraphicFramePr>
        <p:xfrm>
          <a:off x="0" y="839672"/>
          <a:ext cx="6096000" cy="471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62D86B3F-4D9C-791D-B743-272A14CEDA39}"/>
              </a:ext>
            </a:extLst>
          </p:cNvPr>
          <p:cNvSpPr txBox="1"/>
          <p:nvPr/>
        </p:nvSpPr>
        <p:spPr>
          <a:xfrm>
            <a:off x="-1" y="4814"/>
            <a:ext cx="12191999" cy="779444"/>
          </a:xfrm>
          <a:prstGeom prst="rect">
            <a:avLst/>
          </a:prstGeom>
          <a:noFill/>
        </p:spPr>
        <p:txBody>
          <a:bodyPr wrap="square">
            <a:spAutoFit/>
          </a:bodyPr>
          <a:lstStyle/>
          <a:p>
            <a:pPr marL="0" marR="0" lvl="0" indent="0" algn="l" defTabSz="914400" rtl="0" eaLnBrk="1" fontAlgn="auto" latinLnBrk="0" hangingPunct="1">
              <a:lnSpc>
                <a:spcPct val="115000"/>
              </a:lnSpc>
              <a:spcBef>
                <a:spcPts val="1800"/>
              </a:spcBef>
              <a:spcAft>
                <a:spcPts val="1800"/>
              </a:spcAft>
              <a:buClrTx/>
              <a:buSzPts val="1000"/>
              <a:buFontTx/>
              <a:buNone/>
              <a:tabLst>
                <a:tab pos="228600" algn="l"/>
              </a:tabLst>
              <a:defRPr/>
            </a:pPr>
            <a:r>
              <a:rPr kumimoji="0" lang="it-IT" sz="20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Con riferimento agli </a:t>
            </a:r>
            <a:r>
              <a:rPr kumimoji="0" lang="it-IT" sz="2000" b="1" i="0"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ultimi sei mesi</a:t>
            </a:r>
            <a:r>
              <a:rPr kumimoji="0" lang="it-IT" sz="20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 riguardo alle spese di gestione del rapporto bancario che dinamica dei costi* </a:t>
            </a:r>
            <a:r>
              <a:rPr kumimoji="0" lang="it-IT" sz="2000" b="1" i="0"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prevalente a</a:t>
            </a:r>
            <a:r>
              <a:rPr kumimoji="0" lang="it-IT" sz="20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vete registrato che ritenete </a:t>
            </a:r>
            <a:r>
              <a:rPr kumimoji="0" lang="it-IT" sz="2000" b="1" i="0"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meritevole di </a:t>
            </a:r>
            <a:r>
              <a:rPr kumimoji="0" lang="it-IT" sz="20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sottolineare?</a:t>
            </a:r>
            <a:endParaRPr kumimoji="0" lang="it-IT" sz="2800" b="0"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497CB3B9-1530-F46D-C05C-77D8EDB60040}"/>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176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9834-5278-8C15-039E-5072B84DEC5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5BCE0009-6506-B6D0-1F9A-4A1D7ACC7BEE}"/>
              </a:ext>
            </a:extLst>
          </p:cNvPr>
          <p:cNvSpPr>
            <a:spLocks noGrp="1"/>
          </p:cNvSpPr>
          <p:nvPr>
            <p:ph type="title"/>
          </p:nvPr>
        </p:nvSpPr>
        <p:spPr>
          <a:xfrm>
            <a:off x="133927" y="2234331"/>
            <a:ext cx="11924146" cy="2389339"/>
          </a:xfrm>
        </p:spPr>
        <p:txBody>
          <a:bodyPr>
            <a:normAutofit/>
          </a:bodyPr>
          <a:lstStyle/>
          <a:p>
            <a:pPr algn="ctr"/>
            <a:r>
              <a:rPr lang="it-IT" sz="5400" b="0" dirty="0">
                <a:solidFill>
                  <a:srgbClr val="F7931E"/>
                </a:solidFill>
              </a:rPr>
              <a:t>Monitor del Credito</a:t>
            </a:r>
            <a:br>
              <a:rPr lang="it-IT" b="0" dirty="0">
                <a:solidFill>
                  <a:srgbClr val="F7931E"/>
                </a:solidFill>
              </a:rPr>
            </a:br>
            <a:r>
              <a:rPr lang="it-IT" sz="4400" b="0" i="1" dirty="0">
                <a:solidFill>
                  <a:schemeClr val="bg1"/>
                </a:solidFill>
              </a:rPr>
              <a:t>- Ultimi 12 mesi: rimodulazioni, nuove richieste </a:t>
            </a:r>
            <a:br>
              <a:rPr lang="it-IT" sz="4400" b="0" i="1" dirty="0">
                <a:solidFill>
                  <a:schemeClr val="bg1"/>
                </a:solidFill>
              </a:rPr>
            </a:br>
            <a:r>
              <a:rPr lang="it-IT" sz="4400" b="0" i="1" dirty="0">
                <a:solidFill>
                  <a:schemeClr val="bg1"/>
                </a:solidFill>
              </a:rPr>
              <a:t>di affidamenti o di finanziamenti a </a:t>
            </a:r>
            <a:r>
              <a:rPr lang="it-IT" sz="4400" b="0" i="1" dirty="0" err="1">
                <a:solidFill>
                  <a:schemeClr val="bg1"/>
                </a:solidFill>
              </a:rPr>
              <a:t>mlt</a:t>
            </a:r>
            <a:r>
              <a:rPr lang="it-IT" sz="4400" b="0" i="1" dirty="0">
                <a:solidFill>
                  <a:schemeClr val="bg1"/>
                </a:solidFill>
              </a:rPr>
              <a:t> -</a:t>
            </a:r>
          </a:p>
        </p:txBody>
      </p:sp>
    </p:spTree>
    <p:extLst>
      <p:ext uri="{BB962C8B-B14F-4D97-AF65-F5344CB8AC3E}">
        <p14:creationId xmlns:p14="http://schemas.microsoft.com/office/powerpoint/2010/main" val="89511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FF06-583F-D919-34A4-20E3782B4D61}"/>
            </a:ext>
          </a:extLst>
        </p:cNvPr>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id="{E5402B78-1C51-4F71-A89E-0EFD5F5CE3EE}"/>
              </a:ext>
            </a:extLst>
          </p:cNvPr>
          <p:cNvGraphicFramePr>
            <a:graphicFrameLocks/>
          </p:cNvGraphicFramePr>
          <p:nvPr>
            <p:extLst>
              <p:ext uri="{D42A27DB-BD31-4B8C-83A1-F6EECF244321}">
                <p14:modId xmlns:p14="http://schemas.microsoft.com/office/powerpoint/2010/main" val="973567239"/>
              </p:ext>
            </p:extLst>
          </p:nvPr>
        </p:nvGraphicFramePr>
        <p:xfrm>
          <a:off x="0" y="0"/>
          <a:ext cx="6096000" cy="5811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a:extLst>
              <a:ext uri="{FF2B5EF4-FFF2-40B4-BE49-F238E27FC236}">
                <a16:creationId xmlns:a16="http://schemas.microsoft.com/office/drawing/2014/main" id="{34B25922-36CB-4245-B21E-3F0456F26CB5}"/>
              </a:ext>
            </a:extLst>
          </p:cNvPr>
          <p:cNvGraphicFramePr>
            <a:graphicFrameLocks/>
          </p:cNvGraphicFramePr>
          <p:nvPr>
            <p:extLst>
              <p:ext uri="{D42A27DB-BD31-4B8C-83A1-F6EECF244321}">
                <p14:modId xmlns:p14="http://schemas.microsoft.com/office/powerpoint/2010/main" val="2280876614"/>
              </p:ext>
            </p:extLst>
          </p:nvPr>
        </p:nvGraphicFramePr>
        <p:xfrm>
          <a:off x="6096000" y="0"/>
          <a:ext cx="6095999" cy="5811982"/>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B921A159-038A-FF47-A5B6-28B41209B409}"/>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7798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C177-4779-0DC2-9556-340567E50FB2}"/>
            </a:ext>
          </a:extLst>
        </p:cNvPr>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7B05614F-7203-4D50-8976-15835A613405}"/>
              </a:ext>
            </a:extLst>
          </p:cNvPr>
          <p:cNvGraphicFramePr>
            <a:graphicFrameLocks/>
          </p:cNvGraphicFramePr>
          <p:nvPr>
            <p:extLst>
              <p:ext uri="{D42A27DB-BD31-4B8C-83A1-F6EECF244321}">
                <p14:modId xmlns:p14="http://schemas.microsoft.com/office/powerpoint/2010/main" val="50138552"/>
              </p:ext>
            </p:extLst>
          </p:nvPr>
        </p:nvGraphicFramePr>
        <p:xfrm>
          <a:off x="-1" y="0"/>
          <a:ext cx="6094800" cy="581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61AF6B22-7AF1-4D04-B3B6-500EBFD96183}"/>
              </a:ext>
            </a:extLst>
          </p:cNvPr>
          <p:cNvGraphicFramePr>
            <a:graphicFrameLocks/>
          </p:cNvGraphicFramePr>
          <p:nvPr>
            <p:extLst>
              <p:ext uri="{D42A27DB-BD31-4B8C-83A1-F6EECF244321}">
                <p14:modId xmlns:p14="http://schemas.microsoft.com/office/powerpoint/2010/main" val="699255793"/>
              </p:ext>
            </p:extLst>
          </p:nvPr>
        </p:nvGraphicFramePr>
        <p:xfrm>
          <a:off x="6094799" y="-9239"/>
          <a:ext cx="6094800" cy="581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5C20A651-BDA2-DEE4-F6EF-245E59A236B5}"/>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7433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CB2D-9E30-E5FA-03AF-FFF006BB0AAB}"/>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B514A78F-5DE0-D4BF-E950-040D12C3F64A}"/>
              </a:ext>
            </a:extLst>
          </p:cNvPr>
          <p:cNvSpPr>
            <a:spLocks noGrp="1"/>
          </p:cNvSpPr>
          <p:nvPr>
            <p:ph type="title"/>
          </p:nvPr>
        </p:nvSpPr>
        <p:spPr>
          <a:xfrm>
            <a:off x="133927" y="2234331"/>
            <a:ext cx="11924146" cy="2389339"/>
          </a:xfrm>
        </p:spPr>
        <p:txBody>
          <a:bodyPr>
            <a:normAutofit/>
          </a:bodyPr>
          <a:lstStyle/>
          <a:p>
            <a:pPr algn="ctr"/>
            <a:r>
              <a:rPr lang="it-IT" sz="5400" b="0" dirty="0">
                <a:solidFill>
                  <a:srgbClr val="F7931E"/>
                </a:solidFill>
              </a:rPr>
              <a:t>Monitor del Credito</a:t>
            </a:r>
            <a:br>
              <a:rPr lang="it-IT" b="0" dirty="0">
                <a:solidFill>
                  <a:srgbClr val="F7931E"/>
                </a:solidFill>
              </a:rPr>
            </a:br>
            <a:r>
              <a:rPr lang="it-IT" sz="4400" b="0" i="1" dirty="0">
                <a:solidFill>
                  <a:schemeClr val="bg1"/>
                </a:solidFill>
              </a:rPr>
              <a:t>- Investimenti e fabbisogni -</a:t>
            </a:r>
          </a:p>
        </p:txBody>
      </p:sp>
    </p:spTree>
    <p:extLst>
      <p:ext uri="{BB962C8B-B14F-4D97-AF65-F5344CB8AC3E}">
        <p14:creationId xmlns:p14="http://schemas.microsoft.com/office/powerpoint/2010/main" val="10329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7A32-722B-1733-00E8-75F15B334171}"/>
            </a:ext>
          </a:extLst>
        </p:cNvPr>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F636AE5A-FA09-4C20-BAAD-E90BDDC3C4AE}"/>
              </a:ext>
            </a:extLst>
          </p:cNvPr>
          <p:cNvGraphicFramePr>
            <a:graphicFrameLocks/>
          </p:cNvGraphicFramePr>
          <p:nvPr>
            <p:extLst>
              <p:ext uri="{D42A27DB-BD31-4B8C-83A1-F6EECF244321}">
                <p14:modId xmlns:p14="http://schemas.microsoft.com/office/powerpoint/2010/main" val="2511840577"/>
              </p:ext>
            </p:extLst>
          </p:nvPr>
        </p:nvGraphicFramePr>
        <p:xfrm>
          <a:off x="1" y="0"/>
          <a:ext cx="6094800" cy="57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C283472C-8548-4F5C-B572-A4E86E9582E1}"/>
              </a:ext>
            </a:extLst>
          </p:cNvPr>
          <p:cNvGraphicFramePr>
            <a:graphicFrameLocks/>
          </p:cNvGraphicFramePr>
          <p:nvPr>
            <p:extLst>
              <p:ext uri="{D42A27DB-BD31-4B8C-83A1-F6EECF244321}">
                <p14:modId xmlns:p14="http://schemas.microsoft.com/office/powerpoint/2010/main" val="271388731"/>
              </p:ext>
            </p:extLst>
          </p:nvPr>
        </p:nvGraphicFramePr>
        <p:xfrm>
          <a:off x="6097200" y="-1"/>
          <a:ext cx="6094800" cy="579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a:extLst>
              <a:ext uri="{FF2B5EF4-FFF2-40B4-BE49-F238E27FC236}">
                <a16:creationId xmlns:a16="http://schemas.microsoft.com/office/drawing/2014/main" id="{686FD344-CE0F-5045-22BD-3857ADECBEF8}"/>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18604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F072-69D9-09A4-F28D-A5BE4E4711E3}"/>
            </a:ext>
          </a:extLst>
        </p:cNvPr>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699DA8FA-2EAE-42C5-8390-648CA2DC3825}"/>
              </a:ext>
            </a:extLst>
          </p:cNvPr>
          <p:cNvGraphicFramePr>
            <a:graphicFrameLocks/>
          </p:cNvGraphicFramePr>
          <p:nvPr>
            <p:extLst>
              <p:ext uri="{D42A27DB-BD31-4B8C-83A1-F6EECF244321}">
                <p14:modId xmlns:p14="http://schemas.microsoft.com/office/powerpoint/2010/main" val="668753040"/>
              </p:ext>
            </p:extLst>
          </p:nvPr>
        </p:nvGraphicFramePr>
        <p:xfrm>
          <a:off x="-1" y="-1"/>
          <a:ext cx="6094800" cy="57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a:extLst>
              <a:ext uri="{FF2B5EF4-FFF2-40B4-BE49-F238E27FC236}">
                <a16:creationId xmlns:a16="http://schemas.microsoft.com/office/drawing/2014/main" id="{5160CFA5-FD73-4885-8343-A917EDEA47D0}"/>
              </a:ext>
            </a:extLst>
          </p:cNvPr>
          <p:cNvGraphicFramePr>
            <a:graphicFrameLocks/>
          </p:cNvGraphicFramePr>
          <p:nvPr>
            <p:extLst>
              <p:ext uri="{D42A27DB-BD31-4B8C-83A1-F6EECF244321}">
                <p14:modId xmlns:p14="http://schemas.microsoft.com/office/powerpoint/2010/main" val="2610773415"/>
              </p:ext>
            </p:extLst>
          </p:nvPr>
        </p:nvGraphicFramePr>
        <p:xfrm>
          <a:off x="6097200" y="0"/>
          <a:ext cx="6094800" cy="579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a:extLst>
              <a:ext uri="{FF2B5EF4-FFF2-40B4-BE49-F238E27FC236}">
                <a16:creationId xmlns:a16="http://schemas.microsoft.com/office/drawing/2014/main" id="{037A3C6F-E4EB-A66E-A7BA-125F42160A29}"/>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3764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79DB-CF6D-BF1C-BBA4-E5F3DDB1283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BDDBF0AC-0AB7-B58B-61BB-C33CCDC4BCE0}"/>
              </a:ext>
            </a:extLst>
          </p:cNvPr>
          <p:cNvSpPr>
            <a:spLocks noGrp="1"/>
          </p:cNvSpPr>
          <p:nvPr>
            <p:ph type="title"/>
          </p:nvPr>
        </p:nvSpPr>
        <p:spPr>
          <a:xfrm>
            <a:off x="4409209" y="2766218"/>
            <a:ext cx="3373583" cy="1325563"/>
          </a:xfrm>
        </p:spPr>
        <p:txBody>
          <a:bodyPr>
            <a:normAutofit/>
          </a:bodyPr>
          <a:lstStyle/>
          <a:p>
            <a:pPr algn="ctr"/>
            <a:r>
              <a:rPr lang="it-IT" b="0" dirty="0">
                <a:solidFill>
                  <a:schemeClr val="bg1"/>
                </a:solidFill>
              </a:rPr>
              <a:t>Scenario</a:t>
            </a:r>
          </a:p>
        </p:txBody>
      </p:sp>
    </p:spTree>
    <p:extLst>
      <p:ext uri="{BB962C8B-B14F-4D97-AF65-F5344CB8AC3E}">
        <p14:creationId xmlns:p14="http://schemas.microsoft.com/office/powerpoint/2010/main" val="318454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F2F8-E0A2-DCE3-3709-654B0501E889}"/>
            </a:ext>
          </a:extLst>
        </p:cNvPr>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4565B7BD-87E5-472C-9467-C7112C5B240B}"/>
              </a:ext>
            </a:extLst>
          </p:cNvPr>
          <p:cNvGraphicFramePr>
            <a:graphicFrameLocks/>
          </p:cNvGraphicFramePr>
          <p:nvPr>
            <p:extLst>
              <p:ext uri="{D42A27DB-BD31-4B8C-83A1-F6EECF244321}">
                <p14:modId xmlns:p14="http://schemas.microsoft.com/office/powerpoint/2010/main" val="3859515014"/>
              </p:ext>
            </p:extLst>
          </p:nvPr>
        </p:nvGraphicFramePr>
        <p:xfrm>
          <a:off x="0" y="1"/>
          <a:ext cx="12192000"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5CE9688B-B26E-FAA1-8556-807A3E2F30BB}"/>
              </a:ext>
            </a:extLst>
          </p:cNvPr>
          <p:cNvSpPr txBox="1"/>
          <p:nvPr/>
        </p:nvSpPr>
        <p:spPr>
          <a:xfrm>
            <a:off x="-1" y="4814"/>
            <a:ext cx="12191999" cy="400110"/>
          </a:xfrm>
          <a:prstGeom prst="rect">
            <a:avLst/>
          </a:prstGeom>
          <a:noFill/>
        </p:spPr>
        <p:txBody>
          <a:bodyPr wrap="square">
            <a:spAutoFit/>
          </a:bodyPr>
          <a:lstStyle/>
          <a:p>
            <a:pPr rtl="0">
              <a:defRPr sz="1800" b="1" i="1" u="none" strike="noStrike" kern="1200" spc="0" baseline="0">
                <a:solidFill>
                  <a:srgbClr val="002060"/>
                </a:solidFill>
                <a:latin typeface="+mn-lt"/>
                <a:ea typeface="+mn-ea"/>
                <a:cs typeface="+mn-cs"/>
              </a:defRPr>
            </a:pPr>
            <a:r>
              <a:rPr lang="it-IT" sz="2000" b="1" dirty="0">
                <a:solidFill>
                  <a:srgbClr val="002060"/>
                </a:solidFill>
              </a:rPr>
              <a:t>Che richieste di supporto ritenete di</a:t>
            </a:r>
            <a:r>
              <a:rPr lang="it-IT" sz="2000" b="1" baseline="0" dirty="0">
                <a:solidFill>
                  <a:srgbClr val="002060"/>
                </a:solidFill>
              </a:rPr>
              <a:t> </a:t>
            </a:r>
            <a:r>
              <a:rPr lang="it-IT" sz="2000" b="1" dirty="0">
                <a:solidFill>
                  <a:srgbClr val="002060"/>
                </a:solidFill>
              </a:rPr>
              <a:t>presentare alle banche per l’anno in corso?</a:t>
            </a:r>
            <a:endParaRPr kumimoji="0" lang="it-IT" sz="2800" b="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413A92F8-7310-A350-F2A0-19AA69678C65}"/>
              </a:ext>
            </a:extLst>
          </p:cNvPr>
          <p:cNvSpPr txBox="1"/>
          <p:nvPr/>
        </p:nvSpPr>
        <p:spPr>
          <a:xfrm>
            <a:off x="-1" y="5567609"/>
            <a:ext cx="6373089" cy="261610"/>
          </a:xfrm>
          <a:prstGeom prst="rect">
            <a:avLst/>
          </a:prstGeom>
          <a:noFill/>
        </p:spPr>
        <p:txBody>
          <a:bodyPr wrap="square">
            <a:spAutoFit/>
          </a:bodyPr>
          <a:lstStyle/>
          <a:p>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Fonte: </a:t>
            </a:r>
            <a:r>
              <a:rPr lang="it-IT" sz="1100" i="1" dirty="0" err="1">
                <a:solidFill>
                  <a:srgbClr val="002060"/>
                </a:solidFill>
                <a:effectLst/>
                <a:latin typeface="Aptos" panose="020B0004020202020204" pitchFamily="34" charset="0"/>
                <a:ea typeface="Aptos" panose="020B0004020202020204" pitchFamily="34" charset="0"/>
                <a:cs typeface="Aptos" panose="020B0004020202020204" pitchFamily="34" charset="0"/>
              </a:rPr>
              <a:t>FinMonitor</a:t>
            </a:r>
            <a:r>
              <a:rPr lang="it-IT" sz="1100" i="1" dirty="0">
                <a:solidFill>
                  <a:srgbClr val="002060"/>
                </a:solidFill>
                <a:effectLst/>
                <a:latin typeface="Aptos" panose="020B0004020202020204" pitchFamily="34" charset="0"/>
                <a:ea typeface="Aptos" panose="020B0004020202020204" pitchFamily="34" charset="0"/>
                <a:cs typeface="Aptos" panose="020B0004020202020204" pitchFamily="34" charset="0"/>
              </a:rPr>
              <a:t>, Osservatorio Credito e Tassi - Confindustria Veneto Est, Ottobre 2024; n. casi 697.</a:t>
            </a:r>
            <a:endParaRPr lang="it-IT"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3936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6757-0003-BA96-2F93-424B846BC65A}"/>
            </a:ext>
          </a:extLst>
        </p:cNvPr>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5600FFB4-5FB1-313A-8948-6E6A1F604757}"/>
              </a:ext>
            </a:extLst>
          </p:cNvPr>
          <p:cNvGraphicFramePr>
            <a:graphicFrameLocks/>
          </p:cNvGraphicFramePr>
          <p:nvPr/>
        </p:nvGraphicFramePr>
        <p:xfrm>
          <a:off x="229401" y="842632"/>
          <a:ext cx="11476151" cy="44346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olo 4">
            <a:extLst>
              <a:ext uri="{FF2B5EF4-FFF2-40B4-BE49-F238E27FC236}">
                <a16:creationId xmlns:a16="http://schemas.microsoft.com/office/drawing/2014/main" id="{1CBA8550-F898-F93E-019A-F402090F48CC}"/>
              </a:ext>
            </a:extLst>
          </p:cNvPr>
          <p:cNvSpPr>
            <a:spLocks noGrp="1"/>
          </p:cNvSpPr>
          <p:nvPr>
            <p:ph type="title"/>
          </p:nvPr>
        </p:nvSpPr>
        <p:spPr>
          <a:xfrm>
            <a:off x="1246914" y="240628"/>
            <a:ext cx="10261599" cy="535790"/>
          </a:xfrm>
        </p:spPr>
        <p:txBody>
          <a:bodyPr>
            <a:noAutofit/>
          </a:bodyPr>
          <a:lstStyle/>
          <a:p>
            <a:r>
              <a:rPr lang="it-IT" sz="3200" dirty="0">
                <a:solidFill>
                  <a:srgbClr val="002060"/>
                </a:solidFill>
                <a:latin typeface="Aptos" panose="020B0004020202020204" pitchFamily="34" charset="0"/>
              </a:rPr>
              <a:t>Gli </a:t>
            </a:r>
            <a:r>
              <a:rPr lang="it-IT" sz="3200" dirty="0">
                <a:solidFill>
                  <a:schemeClr val="accent2"/>
                </a:solidFill>
                <a:latin typeface="Aptos" panose="020B0004020202020204" pitchFamily="34" charset="0"/>
              </a:rPr>
              <a:t>impieghi</a:t>
            </a:r>
            <a:r>
              <a:rPr lang="it-IT" sz="3200" dirty="0">
                <a:solidFill>
                  <a:srgbClr val="002060"/>
                </a:solidFill>
                <a:latin typeface="Aptos" panose="020B0004020202020204" pitchFamily="34" charset="0"/>
              </a:rPr>
              <a:t> alle imprese in Italia dal 2011: </a:t>
            </a:r>
            <a:br>
              <a:rPr lang="it-IT" sz="3200" dirty="0">
                <a:solidFill>
                  <a:srgbClr val="002060"/>
                </a:solidFill>
                <a:latin typeface="Aptos" panose="020B0004020202020204" pitchFamily="34" charset="0"/>
              </a:rPr>
            </a:br>
            <a:r>
              <a:rPr lang="it-IT" sz="3200" dirty="0">
                <a:solidFill>
                  <a:srgbClr val="002060"/>
                </a:solidFill>
                <a:latin typeface="Aptos" panose="020B0004020202020204" pitchFamily="34" charset="0"/>
              </a:rPr>
              <a:t>-35% totale, -30% attività industriali, -68% costruzioni  </a:t>
            </a:r>
          </a:p>
        </p:txBody>
      </p:sp>
      <p:sp>
        <p:nvSpPr>
          <p:cNvPr id="6" name="Segnaposto contenuto 2">
            <a:extLst>
              <a:ext uri="{FF2B5EF4-FFF2-40B4-BE49-F238E27FC236}">
                <a16:creationId xmlns:a16="http://schemas.microsoft.com/office/drawing/2014/main" id="{0A705A3D-9464-8E28-247D-986500FCC86A}"/>
              </a:ext>
            </a:extLst>
          </p:cNvPr>
          <p:cNvSpPr>
            <a:spLocks noGrp="1"/>
          </p:cNvSpPr>
          <p:nvPr>
            <p:ph idx="1"/>
          </p:nvPr>
        </p:nvSpPr>
        <p:spPr>
          <a:xfrm>
            <a:off x="596348" y="5435600"/>
            <a:ext cx="10803872" cy="243221"/>
          </a:xfrm>
        </p:spPr>
        <p:txBody>
          <a:bodyPr>
            <a:noAutofit/>
          </a:bodyPr>
          <a:lstStyle/>
          <a:p>
            <a:r>
              <a:rPr lang="it-IT" sz="1000" dirty="0">
                <a:solidFill>
                  <a:srgbClr val="002060"/>
                </a:solidFill>
                <a:latin typeface="Aptos" panose="020B0004020202020204" pitchFamily="34" charset="0"/>
              </a:rPr>
              <a:t>Fonte dati: Banca d’Italia; elaborazione Confindustria Veneto Est. Dati in MLD di euro (prestiti deteriorati compresi).</a:t>
            </a:r>
          </a:p>
        </p:txBody>
      </p:sp>
      <p:sp>
        <p:nvSpPr>
          <p:cNvPr id="15" name="CasellaDiTesto 14">
            <a:extLst>
              <a:ext uri="{FF2B5EF4-FFF2-40B4-BE49-F238E27FC236}">
                <a16:creationId xmlns:a16="http://schemas.microsoft.com/office/drawing/2014/main" id="{D2FA2494-7F3C-CE5E-5240-0D0177500501}"/>
              </a:ext>
            </a:extLst>
          </p:cNvPr>
          <p:cNvSpPr txBox="1"/>
          <p:nvPr/>
        </p:nvSpPr>
        <p:spPr>
          <a:xfrm>
            <a:off x="255100" y="797152"/>
            <a:ext cx="2008113"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Crisi debito sovrano</a:t>
            </a:r>
          </a:p>
        </p:txBody>
      </p:sp>
      <p:grpSp>
        <p:nvGrpSpPr>
          <p:cNvPr id="4" name="Gruppo 3">
            <a:extLst>
              <a:ext uri="{FF2B5EF4-FFF2-40B4-BE49-F238E27FC236}">
                <a16:creationId xmlns:a16="http://schemas.microsoft.com/office/drawing/2014/main" id="{998E4CD2-D0E8-B4BC-4F6E-ACFDEDB4218F}"/>
              </a:ext>
            </a:extLst>
          </p:cNvPr>
          <p:cNvGrpSpPr/>
          <p:nvPr/>
        </p:nvGrpSpPr>
        <p:grpSpPr>
          <a:xfrm>
            <a:off x="804329" y="1135731"/>
            <a:ext cx="11079842" cy="3221021"/>
            <a:chOff x="804329" y="1144967"/>
            <a:chExt cx="11079842" cy="3221021"/>
          </a:xfrm>
        </p:grpSpPr>
        <p:sp>
          <p:nvSpPr>
            <p:cNvPr id="8" name="Freccia in giù 7">
              <a:extLst>
                <a:ext uri="{FF2B5EF4-FFF2-40B4-BE49-F238E27FC236}">
                  <a16:creationId xmlns:a16="http://schemas.microsoft.com/office/drawing/2014/main" id="{E2C922EC-D576-4235-E20F-ACE37C22C0B2}"/>
                </a:ext>
              </a:extLst>
            </p:cNvPr>
            <p:cNvSpPr/>
            <p:nvPr/>
          </p:nvSpPr>
          <p:spPr>
            <a:xfrm>
              <a:off x="804329" y="1144967"/>
              <a:ext cx="638850"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EA8348E9-C3FA-DB0A-2967-743F18DE8545}"/>
                </a:ext>
              </a:extLst>
            </p:cNvPr>
            <p:cNvSpPr/>
            <p:nvPr/>
          </p:nvSpPr>
          <p:spPr>
            <a:xfrm>
              <a:off x="7135863" y="2024182"/>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73FB3D93-D17E-0692-84EB-56BDF20BB5AD}"/>
                </a:ext>
              </a:extLst>
            </p:cNvPr>
            <p:cNvSpPr/>
            <p:nvPr/>
          </p:nvSpPr>
          <p:spPr>
            <a:xfrm>
              <a:off x="8717831" y="1924270"/>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3731264-03A0-CA88-7713-4D190668FE98}"/>
                </a:ext>
              </a:extLst>
            </p:cNvPr>
            <p:cNvSpPr txBox="1"/>
            <p:nvPr/>
          </p:nvSpPr>
          <p:spPr>
            <a:xfrm>
              <a:off x="804329" y="1701017"/>
              <a:ext cx="1092201"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1.202 MLD</a:t>
              </a:r>
            </a:p>
          </p:txBody>
        </p:sp>
        <p:cxnSp>
          <p:nvCxnSpPr>
            <p:cNvPr id="12" name="Connettore diritto 11">
              <a:extLst>
                <a:ext uri="{FF2B5EF4-FFF2-40B4-BE49-F238E27FC236}">
                  <a16:creationId xmlns:a16="http://schemas.microsoft.com/office/drawing/2014/main" id="{EFD3BE49-DFE4-6E63-FEF7-768B27867452}"/>
                </a:ext>
              </a:extLst>
            </p:cNvPr>
            <p:cNvCxnSpPr>
              <a:cxnSpLocks/>
            </p:cNvCxnSpPr>
            <p:nvPr/>
          </p:nvCxnSpPr>
          <p:spPr>
            <a:xfrm>
              <a:off x="9066264" y="2347017"/>
              <a:ext cx="0" cy="200331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13" name="Freccia in giù 12">
              <a:extLst>
                <a:ext uri="{FF2B5EF4-FFF2-40B4-BE49-F238E27FC236}">
                  <a16:creationId xmlns:a16="http://schemas.microsoft.com/office/drawing/2014/main" id="{F0824B73-F498-4433-ECEE-BF880BF2C6ED}"/>
                </a:ext>
              </a:extLst>
            </p:cNvPr>
            <p:cNvSpPr/>
            <p:nvPr/>
          </p:nvSpPr>
          <p:spPr>
            <a:xfrm>
              <a:off x="10647658" y="2163275"/>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D44E3C75-9A3E-6FD1-FA77-5D0A5F95F267}"/>
                </a:ext>
              </a:extLst>
            </p:cNvPr>
            <p:cNvSpPr txBox="1"/>
            <p:nvPr/>
          </p:nvSpPr>
          <p:spPr>
            <a:xfrm>
              <a:off x="7151983" y="1659216"/>
              <a:ext cx="694266"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Covid</a:t>
              </a:r>
            </a:p>
          </p:txBody>
        </p:sp>
        <p:sp>
          <p:nvSpPr>
            <p:cNvPr id="17" name="CasellaDiTesto 16">
              <a:extLst>
                <a:ext uri="{FF2B5EF4-FFF2-40B4-BE49-F238E27FC236}">
                  <a16:creationId xmlns:a16="http://schemas.microsoft.com/office/drawing/2014/main" id="{2716F36E-B578-39D5-7899-89D73E36F06D}"/>
                </a:ext>
              </a:extLst>
            </p:cNvPr>
            <p:cNvSpPr txBox="1"/>
            <p:nvPr/>
          </p:nvSpPr>
          <p:spPr>
            <a:xfrm>
              <a:off x="8226400" y="1352145"/>
              <a:ext cx="1705796" cy="553998"/>
            </a:xfrm>
            <a:prstGeom prst="rect">
              <a:avLst/>
            </a:prstGeom>
            <a:noFill/>
          </p:spPr>
          <p:txBody>
            <a:bodyPr wrap="square" rtlCol="0">
              <a:spAutoFit/>
            </a:bodyPr>
            <a:lstStyle/>
            <a:p>
              <a:pPr algn="ctr"/>
              <a:r>
                <a:rPr lang="it-IT" sz="1500" b="1" dirty="0">
                  <a:solidFill>
                    <a:srgbClr val="C00000"/>
                  </a:solidFill>
                  <a:latin typeface="Aptos" panose="020B0004020202020204" pitchFamily="34" charset="0"/>
                </a:rPr>
                <a:t>Conflitto Ucraina</a:t>
              </a:r>
            </a:p>
            <a:p>
              <a:pPr algn="ctr"/>
              <a:r>
                <a:rPr lang="it-IT" sz="1500" b="1" dirty="0">
                  <a:solidFill>
                    <a:srgbClr val="C00000"/>
                  </a:solidFill>
                  <a:latin typeface="Aptos" panose="020B0004020202020204" pitchFamily="34" charset="0"/>
                </a:rPr>
                <a:t>Crisi energetica</a:t>
              </a:r>
            </a:p>
          </p:txBody>
        </p:sp>
        <p:sp>
          <p:nvSpPr>
            <p:cNvPr id="2" name="CasellaDiTesto 10">
              <a:extLst>
                <a:ext uri="{FF2B5EF4-FFF2-40B4-BE49-F238E27FC236}">
                  <a16:creationId xmlns:a16="http://schemas.microsoft.com/office/drawing/2014/main" id="{D7E16D8D-DBAD-DFFE-39D4-E9C42AB39412}"/>
                </a:ext>
              </a:extLst>
            </p:cNvPr>
            <p:cNvSpPr txBox="1"/>
            <p:nvPr/>
          </p:nvSpPr>
          <p:spPr>
            <a:xfrm>
              <a:off x="8614001" y="2337781"/>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876 MLD</a:t>
              </a:r>
            </a:p>
          </p:txBody>
        </p:sp>
        <p:cxnSp>
          <p:nvCxnSpPr>
            <p:cNvPr id="7" name="Connettore diritto 6">
              <a:extLst>
                <a:ext uri="{FF2B5EF4-FFF2-40B4-BE49-F238E27FC236}">
                  <a16:creationId xmlns:a16="http://schemas.microsoft.com/office/drawing/2014/main" id="{A101B6E1-07FF-A2E5-A080-07D340E9F026}"/>
                </a:ext>
              </a:extLst>
            </p:cNvPr>
            <p:cNvCxnSpPr>
              <a:cxnSpLocks/>
            </p:cNvCxnSpPr>
            <p:nvPr/>
          </p:nvCxnSpPr>
          <p:spPr>
            <a:xfrm>
              <a:off x="11004600" y="2601988"/>
              <a:ext cx="0" cy="176400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DD377551-A424-C4F0-5199-464E0ABF2165}"/>
                </a:ext>
              </a:extLst>
            </p:cNvPr>
            <p:cNvCxnSpPr>
              <a:cxnSpLocks/>
            </p:cNvCxnSpPr>
            <p:nvPr/>
          </p:nvCxnSpPr>
          <p:spPr>
            <a:xfrm>
              <a:off x="7492232" y="2425311"/>
              <a:ext cx="0" cy="1934253"/>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83F04AF-B77E-A9B7-9C11-893ABA04B432}"/>
                </a:ext>
              </a:extLst>
            </p:cNvPr>
            <p:cNvCxnSpPr>
              <a:cxnSpLocks/>
            </p:cNvCxnSpPr>
            <p:nvPr/>
          </p:nvCxnSpPr>
          <p:spPr>
            <a:xfrm>
              <a:off x="1106050" y="1608439"/>
              <a:ext cx="0" cy="2751125"/>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3" name="CasellaDiTesto 10">
              <a:extLst>
                <a:ext uri="{FF2B5EF4-FFF2-40B4-BE49-F238E27FC236}">
                  <a16:creationId xmlns:a16="http://schemas.microsoft.com/office/drawing/2014/main" id="{1EEE5E74-AA94-CE28-5E2B-967164AE3876}"/>
                </a:ext>
              </a:extLst>
            </p:cNvPr>
            <p:cNvSpPr txBox="1"/>
            <p:nvPr/>
          </p:nvSpPr>
          <p:spPr>
            <a:xfrm>
              <a:off x="7032607" y="2440405"/>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836</a:t>
              </a:r>
              <a:r>
                <a:rPr lang="it-IT" sz="1500" b="1" dirty="0">
                  <a:solidFill>
                    <a:srgbClr val="C00000"/>
                  </a:solidFill>
                </a:rPr>
                <a:t> MLD</a:t>
              </a:r>
            </a:p>
          </p:txBody>
        </p:sp>
        <p:sp>
          <p:nvSpPr>
            <p:cNvPr id="27" name="CasellaDiTesto 26">
              <a:extLst>
                <a:ext uri="{FF2B5EF4-FFF2-40B4-BE49-F238E27FC236}">
                  <a16:creationId xmlns:a16="http://schemas.microsoft.com/office/drawing/2014/main" id="{4E21B81B-CE7E-44A1-58D6-74246BC7058F}"/>
                </a:ext>
              </a:extLst>
            </p:cNvPr>
            <p:cNvSpPr txBox="1"/>
            <p:nvPr/>
          </p:nvSpPr>
          <p:spPr>
            <a:xfrm>
              <a:off x="10295737" y="1795265"/>
              <a:ext cx="1588434" cy="323165"/>
            </a:xfrm>
            <a:prstGeom prst="rect">
              <a:avLst/>
            </a:prstGeom>
            <a:noFill/>
          </p:spPr>
          <p:txBody>
            <a:bodyPr wrap="square" rtlCol="0">
              <a:spAutoFit/>
            </a:bodyPr>
            <a:lstStyle/>
            <a:p>
              <a:pPr algn="ctr"/>
              <a:r>
                <a:rPr lang="it-IT" sz="1500" b="1" dirty="0">
                  <a:solidFill>
                    <a:srgbClr val="C00000"/>
                  </a:solidFill>
                  <a:latin typeface="Aptos" panose="020B0004020202020204" pitchFamily="34" charset="0"/>
                </a:rPr>
                <a:t>Settembre 2004</a:t>
              </a:r>
            </a:p>
          </p:txBody>
        </p:sp>
        <p:sp>
          <p:nvSpPr>
            <p:cNvPr id="28" name="CasellaDiTesto 10">
              <a:extLst>
                <a:ext uri="{FF2B5EF4-FFF2-40B4-BE49-F238E27FC236}">
                  <a16:creationId xmlns:a16="http://schemas.microsoft.com/office/drawing/2014/main" id="{4AF7A166-39C5-EE31-B47F-F243A1251028}"/>
                </a:ext>
              </a:extLst>
            </p:cNvPr>
            <p:cNvSpPr txBox="1"/>
            <p:nvPr/>
          </p:nvSpPr>
          <p:spPr>
            <a:xfrm>
              <a:off x="10647658" y="2635204"/>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772 MLD</a:t>
              </a:r>
            </a:p>
          </p:txBody>
        </p:sp>
      </p:grpSp>
    </p:spTree>
    <p:extLst>
      <p:ext uri="{BB962C8B-B14F-4D97-AF65-F5344CB8AC3E}">
        <p14:creationId xmlns:p14="http://schemas.microsoft.com/office/powerpoint/2010/main" val="348564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489E-08EF-1797-54F4-7930D29EA122}"/>
            </a:ext>
          </a:extLst>
        </p:cNvPr>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640C41A8-9496-4E3D-9A11-2333D6ACFB0D}"/>
              </a:ext>
            </a:extLst>
          </p:cNvPr>
          <p:cNvGraphicFramePr>
            <a:graphicFrameLocks/>
          </p:cNvGraphicFramePr>
          <p:nvPr>
            <p:extLst>
              <p:ext uri="{D42A27DB-BD31-4B8C-83A1-F6EECF244321}">
                <p14:modId xmlns:p14="http://schemas.microsoft.com/office/powerpoint/2010/main" val="3144599915"/>
              </p:ext>
            </p:extLst>
          </p:nvPr>
        </p:nvGraphicFramePr>
        <p:xfrm>
          <a:off x="73891" y="932873"/>
          <a:ext cx="12118109" cy="445393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uppo 3">
            <a:extLst>
              <a:ext uri="{FF2B5EF4-FFF2-40B4-BE49-F238E27FC236}">
                <a16:creationId xmlns:a16="http://schemas.microsoft.com/office/drawing/2014/main" id="{FE17106D-202D-0C5C-F6A5-E9278C5BCDAF}"/>
              </a:ext>
            </a:extLst>
          </p:cNvPr>
          <p:cNvGrpSpPr/>
          <p:nvPr/>
        </p:nvGrpSpPr>
        <p:grpSpPr>
          <a:xfrm>
            <a:off x="723124" y="1120317"/>
            <a:ext cx="11278747" cy="3310134"/>
            <a:chOff x="788513" y="1144967"/>
            <a:chExt cx="11278747" cy="3214597"/>
          </a:xfrm>
        </p:grpSpPr>
        <p:sp>
          <p:nvSpPr>
            <p:cNvPr id="8" name="Freccia in giù 7">
              <a:extLst>
                <a:ext uri="{FF2B5EF4-FFF2-40B4-BE49-F238E27FC236}">
                  <a16:creationId xmlns:a16="http://schemas.microsoft.com/office/drawing/2014/main" id="{509D1403-08C8-7DFC-2F43-AA1A43A3A952}"/>
                </a:ext>
              </a:extLst>
            </p:cNvPr>
            <p:cNvSpPr/>
            <p:nvPr/>
          </p:nvSpPr>
          <p:spPr>
            <a:xfrm>
              <a:off x="804329" y="1144967"/>
              <a:ext cx="638850"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738A6BDF-CBBA-3ED9-642D-2A82CDFC5C8A}"/>
                </a:ext>
              </a:extLst>
            </p:cNvPr>
            <p:cNvSpPr/>
            <p:nvPr/>
          </p:nvSpPr>
          <p:spPr>
            <a:xfrm>
              <a:off x="7330210" y="2114294"/>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43DE3443-8499-3377-B64C-50725DFD2031}"/>
                </a:ext>
              </a:extLst>
            </p:cNvPr>
            <p:cNvSpPr/>
            <p:nvPr/>
          </p:nvSpPr>
          <p:spPr>
            <a:xfrm>
              <a:off x="8922990" y="2085876"/>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D8C57B8-2084-FF0E-1BC7-1F66F98A9DBB}"/>
                </a:ext>
              </a:extLst>
            </p:cNvPr>
            <p:cNvSpPr txBox="1"/>
            <p:nvPr/>
          </p:nvSpPr>
          <p:spPr>
            <a:xfrm>
              <a:off x="788513" y="1791129"/>
              <a:ext cx="1092201"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131,8 MLD</a:t>
              </a:r>
            </a:p>
          </p:txBody>
        </p:sp>
        <p:cxnSp>
          <p:nvCxnSpPr>
            <p:cNvPr id="12" name="Connettore diritto 11">
              <a:extLst>
                <a:ext uri="{FF2B5EF4-FFF2-40B4-BE49-F238E27FC236}">
                  <a16:creationId xmlns:a16="http://schemas.microsoft.com/office/drawing/2014/main" id="{6E3E90B4-0735-00DB-1DC9-CEE5B6000C24}"/>
                </a:ext>
              </a:extLst>
            </p:cNvPr>
            <p:cNvCxnSpPr>
              <a:cxnSpLocks/>
            </p:cNvCxnSpPr>
            <p:nvPr/>
          </p:nvCxnSpPr>
          <p:spPr>
            <a:xfrm>
              <a:off x="9299619" y="2526227"/>
              <a:ext cx="0" cy="1817969"/>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13" name="Freccia in giù 12">
              <a:extLst>
                <a:ext uri="{FF2B5EF4-FFF2-40B4-BE49-F238E27FC236}">
                  <a16:creationId xmlns:a16="http://schemas.microsoft.com/office/drawing/2014/main" id="{777808ED-81F9-50E1-3F61-AA09B695ADD0}"/>
                </a:ext>
              </a:extLst>
            </p:cNvPr>
            <p:cNvSpPr/>
            <p:nvPr/>
          </p:nvSpPr>
          <p:spPr>
            <a:xfrm>
              <a:off x="10861009" y="2371282"/>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0">
              <a:extLst>
                <a:ext uri="{FF2B5EF4-FFF2-40B4-BE49-F238E27FC236}">
                  <a16:creationId xmlns:a16="http://schemas.microsoft.com/office/drawing/2014/main" id="{631A1E03-2498-E538-BA67-018E4EAEA465}"/>
                </a:ext>
              </a:extLst>
            </p:cNvPr>
            <p:cNvSpPr txBox="1"/>
            <p:nvPr/>
          </p:nvSpPr>
          <p:spPr>
            <a:xfrm>
              <a:off x="8814045" y="2587986"/>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89,5 MLD</a:t>
              </a:r>
            </a:p>
          </p:txBody>
        </p:sp>
        <p:cxnSp>
          <p:nvCxnSpPr>
            <p:cNvPr id="7" name="Connettore diritto 6">
              <a:extLst>
                <a:ext uri="{FF2B5EF4-FFF2-40B4-BE49-F238E27FC236}">
                  <a16:creationId xmlns:a16="http://schemas.microsoft.com/office/drawing/2014/main" id="{0D2D9D78-3B91-3A40-5476-15AAF19ADE3F}"/>
                </a:ext>
              </a:extLst>
            </p:cNvPr>
            <p:cNvCxnSpPr>
              <a:cxnSpLocks/>
            </p:cNvCxnSpPr>
            <p:nvPr/>
          </p:nvCxnSpPr>
          <p:spPr>
            <a:xfrm flipH="1">
              <a:off x="11174235" y="2770954"/>
              <a:ext cx="0" cy="1573243"/>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3734AEAC-D108-070E-523E-A43F17B21AC9}"/>
                </a:ext>
              </a:extLst>
            </p:cNvPr>
            <p:cNvCxnSpPr>
              <a:cxnSpLocks/>
            </p:cNvCxnSpPr>
            <p:nvPr/>
          </p:nvCxnSpPr>
          <p:spPr>
            <a:xfrm>
              <a:off x="7677343" y="2583516"/>
              <a:ext cx="13320" cy="1776048"/>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50877AEE-76D6-2E26-9E4C-449E83B5EB0D}"/>
                </a:ext>
              </a:extLst>
            </p:cNvPr>
            <p:cNvCxnSpPr>
              <a:cxnSpLocks/>
            </p:cNvCxnSpPr>
            <p:nvPr/>
          </p:nvCxnSpPr>
          <p:spPr>
            <a:xfrm>
              <a:off x="1106050" y="1608439"/>
              <a:ext cx="0" cy="2751125"/>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3" name="CasellaDiTesto 10">
              <a:extLst>
                <a:ext uri="{FF2B5EF4-FFF2-40B4-BE49-F238E27FC236}">
                  <a16:creationId xmlns:a16="http://schemas.microsoft.com/office/drawing/2014/main" id="{BD2FAFD0-B4F4-349D-C16B-7542626C77C4}"/>
                </a:ext>
              </a:extLst>
            </p:cNvPr>
            <p:cNvSpPr txBox="1"/>
            <p:nvPr/>
          </p:nvSpPr>
          <p:spPr>
            <a:xfrm>
              <a:off x="7253577" y="2612883"/>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86 MLD</a:t>
              </a:r>
            </a:p>
          </p:txBody>
        </p:sp>
        <p:sp>
          <p:nvSpPr>
            <p:cNvPr id="28" name="CasellaDiTesto 10">
              <a:extLst>
                <a:ext uri="{FF2B5EF4-FFF2-40B4-BE49-F238E27FC236}">
                  <a16:creationId xmlns:a16="http://schemas.microsoft.com/office/drawing/2014/main" id="{6577AC3F-87E5-3D7D-F4EE-0C307CE1018D}"/>
                </a:ext>
              </a:extLst>
            </p:cNvPr>
            <p:cNvSpPr txBox="1"/>
            <p:nvPr/>
          </p:nvSpPr>
          <p:spPr>
            <a:xfrm>
              <a:off x="10907189" y="2869871"/>
              <a:ext cx="106448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500" b="1" dirty="0">
                  <a:solidFill>
                    <a:srgbClr val="C00000"/>
                  </a:solidFill>
                  <a:latin typeface="Aptos" panose="020B0004020202020204" pitchFamily="34" charset="0"/>
                </a:rPr>
                <a:t>75,8 MLD</a:t>
              </a:r>
            </a:p>
          </p:txBody>
        </p:sp>
        <p:sp>
          <p:nvSpPr>
            <p:cNvPr id="22" name="CasellaDiTesto 21">
              <a:extLst>
                <a:ext uri="{FF2B5EF4-FFF2-40B4-BE49-F238E27FC236}">
                  <a16:creationId xmlns:a16="http://schemas.microsoft.com/office/drawing/2014/main" id="{D5CA6A75-829E-BF0C-3365-26F97F979566}"/>
                </a:ext>
              </a:extLst>
            </p:cNvPr>
            <p:cNvSpPr txBox="1"/>
            <p:nvPr/>
          </p:nvSpPr>
          <p:spPr>
            <a:xfrm>
              <a:off x="7336870" y="1771282"/>
              <a:ext cx="694266"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Covid</a:t>
              </a:r>
            </a:p>
          </p:txBody>
        </p:sp>
        <p:sp>
          <p:nvSpPr>
            <p:cNvPr id="24" name="CasellaDiTesto 23">
              <a:extLst>
                <a:ext uri="{FF2B5EF4-FFF2-40B4-BE49-F238E27FC236}">
                  <a16:creationId xmlns:a16="http://schemas.microsoft.com/office/drawing/2014/main" id="{4901116D-7E29-49A5-D874-376D1FCCA4A9}"/>
                </a:ext>
              </a:extLst>
            </p:cNvPr>
            <p:cNvSpPr txBox="1"/>
            <p:nvPr/>
          </p:nvSpPr>
          <p:spPr>
            <a:xfrm>
              <a:off x="8408299" y="1522125"/>
              <a:ext cx="1782639" cy="538009"/>
            </a:xfrm>
            <a:prstGeom prst="rect">
              <a:avLst/>
            </a:prstGeom>
            <a:noFill/>
          </p:spPr>
          <p:txBody>
            <a:bodyPr wrap="square" rtlCol="0">
              <a:spAutoFit/>
            </a:bodyPr>
            <a:lstStyle/>
            <a:p>
              <a:pPr algn="ctr"/>
              <a:r>
                <a:rPr lang="it-IT" sz="1500" b="1" dirty="0">
                  <a:solidFill>
                    <a:srgbClr val="C00000"/>
                  </a:solidFill>
                  <a:latin typeface="Aptos" panose="020B0004020202020204" pitchFamily="34" charset="0"/>
                </a:rPr>
                <a:t>Conflitto Ucraina</a:t>
              </a:r>
            </a:p>
            <a:p>
              <a:pPr algn="ctr"/>
              <a:r>
                <a:rPr lang="it-IT" sz="1500" b="1" dirty="0">
                  <a:solidFill>
                    <a:srgbClr val="C00000"/>
                  </a:solidFill>
                  <a:latin typeface="Aptos" panose="020B0004020202020204" pitchFamily="34" charset="0"/>
                </a:rPr>
                <a:t>Crisi energetica</a:t>
              </a:r>
            </a:p>
          </p:txBody>
        </p:sp>
        <p:sp>
          <p:nvSpPr>
            <p:cNvPr id="25" name="CasellaDiTesto 24">
              <a:extLst>
                <a:ext uri="{FF2B5EF4-FFF2-40B4-BE49-F238E27FC236}">
                  <a16:creationId xmlns:a16="http://schemas.microsoft.com/office/drawing/2014/main" id="{BD5A5FC0-6D3A-BF68-CDE4-78D80DB79FE4}"/>
                </a:ext>
              </a:extLst>
            </p:cNvPr>
            <p:cNvSpPr txBox="1"/>
            <p:nvPr/>
          </p:nvSpPr>
          <p:spPr>
            <a:xfrm>
              <a:off x="10478826" y="2022541"/>
              <a:ext cx="1588434" cy="323165"/>
            </a:xfrm>
            <a:prstGeom prst="rect">
              <a:avLst/>
            </a:prstGeom>
            <a:noFill/>
          </p:spPr>
          <p:txBody>
            <a:bodyPr wrap="square" rtlCol="0">
              <a:spAutoFit/>
            </a:bodyPr>
            <a:lstStyle/>
            <a:p>
              <a:pPr algn="ctr"/>
              <a:r>
                <a:rPr lang="it-IT" sz="1500" b="1" dirty="0">
                  <a:solidFill>
                    <a:srgbClr val="C00000"/>
                  </a:solidFill>
                  <a:latin typeface="Aptos" panose="020B0004020202020204" pitchFamily="34" charset="0"/>
                </a:rPr>
                <a:t>Settembre 2024</a:t>
              </a:r>
            </a:p>
          </p:txBody>
        </p:sp>
      </p:grpSp>
      <p:sp>
        <p:nvSpPr>
          <p:cNvPr id="6" name="Segnaposto contenuto 2">
            <a:extLst>
              <a:ext uri="{FF2B5EF4-FFF2-40B4-BE49-F238E27FC236}">
                <a16:creationId xmlns:a16="http://schemas.microsoft.com/office/drawing/2014/main" id="{51B7A47C-8BDC-AEFB-08C7-9C89D9F7C515}"/>
              </a:ext>
            </a:extLst>
          </p:cNvPr>
          <p:cNvSpPr>
            <a:spLocks noGrp="1"/>
          </p:cNvSpPr>
          <p:nvPr>
            <p:ph idx="1"/>
          </p:nvPr>
        </p:nvSpPr>
        <p:spPr>
          <a:xfrm>
            <a:off x="596348" y="5435600"/>
            <a:ext cx="10803872" cy="243221"/>
          </a:xfrm>
        </p:spPr>
        <p:txBody>
          <a:bodyPr>
            <a:noAutofit/>
          </a:bodyPr>
          <a:lstStyle/>
          <a:p>
            <a:r>
              <a:rPr lang="it-IT" sz="1000" dirty="0">
                <a:solidFill>
                  <a:srgbClr val="002060"/>
                </a:solidFill>
              </a:rPr>
              <a:t>Fonte dati: Banda d’Italia; elaborazione Confindustria Veneto Est. Dati in MLD di euro (prestiti deteriorati compresi).</a:t>
            </a:r>
          </a:p>
        </p:txBody>
      </p:sp>
      <p:sp>
        <p:nvSpPr>
          <p:cNvPr id="15" name="CasellaDiTesto 14">
            <a:extLst>
              <a:ext uri="{FF2B5EF4-FFF2-40B4-BE49-F238E27FC236}">
                <a16:creationId xmlns:a16="http://schemas.microsoft.com/office/drawing/2014/main" id="{E07C571F-23AD-F570-C5F6-0DE57E206FFE}"/>
              </a:ext>
            </a:extLst>
          </p:cNvPr>
          <p:cNvSpPr txBox="1"/>
          <p:nvPr/>
        </p:nvSpPr>
        <p:spPr>
          <a:xfrm>
            <a:off x="196268" y="804407"/>
            <a:ext cx="1992750"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Crisi debito sovrano</a:t>
            </a:r>
          </a:p>
        </p:txBody>
      </p:sp>
      <p:sp>
        <p:nvSpPr>
          <p:cNvPr id="19" name="Titolo 4">
            <a:extLst>
              <a:ext uri="{FF2B5EF4-FFF2-40B4-BE49-F238E27FC236}">
                <a16:creationId xmlns:a16="http://schemas.microsoft.com/office/drawing/2014/main" id="{640C70DA-3487-096D-34A8-54588057920A}"/>
              </a:ext>
            </a:extLst>
          </p:cNvPr>
          <p:cNvSpPr txBox="1">
            <a:spLocks/>
          </p:cNvSpPr>
          <p:nvPr/>
        </p:nvSpPr>
        <p:spPr>
          <a:xfrm>
            <a:off x="1237675" y="240628"/>
            <a:ext cx="10613197" cy="5357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it-IT" sz="3200" dirty="0">
                <a:solidFill>
                  <a:srgbClr val="002060"/>
                </a:solidFill>
                <a:latin typeface="Aptos" panose="020B0004020202020204" pitchFamily="34" charset="0"/>
              </a:rPr>
              <a:t>Gli </a:t>
            </a:r>
            <a:r>
              <a:rPr lang="it-IT" sz="3200" dirty="0">
                <a:solidFill>
                  <a:schemeClr val="accent2"/>
                </a:solidFill>
                <a:latin typeface="Aptos" panose="020B0004020202020204" pitchFamily="34" charset="0"/>
              </a:rPr>
              <a:t>impieghi</a:t>
            </a:r>
            <a:r>
              <a:rPr lang="it-IT" sz="3200" dirty="0">
                <a:solidFill>
                  <a:srgbClr val="002060"/>
                </a:solidFill>
                <a:latin typeface="Aptos" panose="020B0004020202020204" pitchFamily="34" charset="0"/>
              </a:rPr>
              <a:t> alle imprese in Veneto dal 2011: </a:t>
            </a:r>
            <a:br>
              <a:rPr lang="it-IT" sz="3200" dirty="0">
                <a:solidFill>
                  <a:srgbClr val="002060"/>
                </a:solidFill>
                <a:latin typeface="Aptos" panose="020B0004020202020204" pitchFamily="34" charset="0"/>
              </a:rPr>
            </a:br>
            <a:r>
              <a:rPr lang="it-IT" sz="3200" dirty="0">
                <a:solidFill>
                  <a:srgbClr val="002060"/>
                </a:solidFill>
                <a:latin typeface="Aptos" panose="020B0004020202020204" pitchFamily="34" charset="0"/>
              </a:rPr>
              <a:t>-42% totale, -34% attività industriali, -77% costruzioni</a:t>
            </a:r>
          </a:p>
        </p:txBody>
      </p:sp>
    </p:spTree>
    <p:extLst>
      <p:ext uri="{BB962C8B-B14F-4D97-AF65-F5344CB8AC3E}">
        <p14:creationId xmlns:p14="http://schemas.microsoft.com/office/powerpoint/2010/main" val="184762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DB050-4257-1BF9-2D73-1B6DB06D4E7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B6312BD-44EF-CF88-45DE-136036600655}"/>
              </a:ext>
            </a:extLst>
          </p:cNvPr>
          <p:cNvSpPr>
            <a:spLocks noGrp="1"/>
          </p:cNvSpPr>
          <p:nvPr>
            <p:ph type="title"/>
          </p:nvPr>
        </p:nvSpPr>
        <p:spPr>
          <a:xfrm>
            <a:off x="688556" y="-57910"/>
            <a:ext cx="9704141" cy="809531"/>
          </a:xfrm>
        </p:spPr>
        <p:txBody>
          <a:bodyPr>
            <a:noAutofit/>
          </a:bodyPr>
          <a:lstStyle/>
          <a:p>
            <a:r>
              <a:rPr lang="it-IT" sz="3200" dirty="0">
                <a:solidFill>
                  <a:srgbClr val="002060"/>
                </a:solidFill>
              </a:rPr>
              <a:t>% </a:t>
            </a:r>
            <a:r>
              <a:rPr lang="it-IT" sz="3200" dirty="0">
                <a:solidFill>
                  <a:schemeClr val="accent2"/>
                </a:solidFill>
              </a:rPr>
              <a:t>impieghi</a:t>
            </a:r>
            <a:r>
              <a:rPr lang="it-IT" sz="3200" dirty="0">
                <a:solidFill>
                  <a:srgbClr val="002060"/>
                </a:solidFill>
              </a:rPr>
              <a:t> in Veneto rispetto al totale Italia</a:t>
            </a:r>
            <a:endParaRPr lang="it-IT" sz="3200" i="1" dirty="0">
              <a:solidFill>
                <a:srgbClr val="002060"/>
              </a:solidFill>
            </a:endParaRPr>
          </a:p>
        </p:txBody>
      </p:sp>
      <p:sp>
        <p:nvSpPr>
          <p:cNvPr id="26" name="CasellaDiTesto 25">
            <a:extLst>
              <a:ext uri="{FF2B5EF4-FFF2-40B4-BE49-F238E27FC236}">
                <a16:creationId xmlns:a16="http://schemas.microsoft.com/office/drawing/2014/main" id="{890F8511-6E21-97B6-D3AB-EF07B374C71A}"/>
              </a:ext>
            </a:extLst>
          </p:cNvPr>
          <p:cNvSpPr txBox="1"/>
          <p:nvPr/>
        </p:nvSpPr>
        <p:spPr>
          <a:xfrm>
            <a:off x="10132291" y="2607267"/>
            <a:ext cx="1847273" cy="369332"/>
          </a:xfrm>
          <a:prstGeom prst="rect">
            <a:avLst/>
          </a:prstGeom>
          <a:noFill/>
        </p:spPr>
        <p:txBody>
          <a:bodyPr wrap="square" rtlCol="0">
            <a:spAutoFit/>
          </a:bodyPr>
          <a:lstStyle/>
          <a:p>
            <a:r>
              <a:rPr lang="it-IT" dirty="0">
                <a:solidFill>
                  <a:srgbClr val="FF0000"/>
                </a:solidFill>
              </a:rPr>
              <a:t>Media: 10,5%</a:t>
            </a:r>
          </a:p>
        </p:txBody>
      </p:sp>
      <p:graphicFrame>
        <p:nvGraphicFramePr>
          <p:cNvPr id="2" name="Grafico 1">
            <a:extLst>
              <a:ext uri="{FF2B5EF4-FFF2-40B4-BE49-F238E27FC236}">
                <a16:creationId xmlns:a16="http://schemas.microsoft.com/office/drawing/2014/main" id="{49020456-BFD0-6E01-A38D-92A0D24CEA04}"/>
              </a:ext>
            </a:extLst>
          </p:cNvPr>
          <p:cNvGraphicFramePr>
            <a:graphicFrameLocks/>
          </p:cNvGraphicFramePr>
          <p:nvPr/>
        </p:nvGraphicFramePr>
        <p:xfrm>
          <a:off x="343259" y="805686"/>
          <a:ext cx="9789032" cy="456063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nettore diritto 3">
            <a:extLst>
              <a:ext uri="{FF2B5EF4-FFF2-40B4-BE49-F238E27FC236}">
                <a16:creationId xmlns:a16="http://schemas.microsoft.com/office/drawing/2014/main" id="{80769DFA-E52D-1F9D-D49C-270422348A18}"/>
              </a:ext>
            </a:extLst>
          </p:cNvPr>
          <p:cNvCxnSpPr>
            <a:cxnSpLocks/>
          </p:cNvCxnSpPr>
          <p:nvPr/>
        </p:nvCxnSpPr>
        <p:spPr>
          <a:xfrm>
            <a:off x="799213" y="2856586"/>
            <a:ext cx="91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egnaposto contenuto 2">
            <a:extLst>
              <a:ext uri="{FF2B5EF4-FFF2-40B4-BE49-F238E27FC236}">
                <a16:creationId xmlns:a16="http://schemas.microsoft.com/office/drawing/2014/main" id="{D4B4A1EA-61F4-BC86-CE71-A2B4AF1EA58C}"/>
              </a:ext>
            </a:extLst>
          </p:cNvPr>
          <p:cNvSpPr txBox="1">
            <a:spLocks/>
          </p:cNvSpPr>
          <p:nvPr/>
        </p:nvSpPr>
        <p:spPr>
          <a:xfrm>
            <a:off x="596348" y="5537196"/>
            <a:ext cx="10803872" cy="24322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1000" dirty="0">
                <a:solidFill>
                  <a:srgbClr val="002060"/>
                </a:solidFill>
              </a:rPr>
              <a:t>Fonte dati: Banca d’Italia (tavola TFR20232); elaborazione Confindustria Veneto Est. Dati in MLD di euro (prestiti deteriorati compresi).</a:t>
            </a:r>
          </a:p>
        </p:txBody>
      </p:sp>
      <p:sp>
        <p:nvSpPr>
          <p:cNvPr id="3" name="Ovale 2">
            <a:extLst>
              <a:ext uri="{FF2B5EF4-FFF2-40B4-BE49-F238E27FC236}">
                <a16:creationId xmlns:a16="http://schemas.microsoft.com/office/drawing/2014/main" id="{CD3642C9-280D-4CBD-FA42-C7CD1FF7515F}"/>
              </a:ext>
            </a:extLst>
          </p:cNvPr>
          <p:cNvSpPr/>
          <p:nvPr/>
        </p:nvSpPr>
        <p:spPr>
          <a:xfrm rot="19278124">
            <a:off x="3932901" y="1455173"/>
            <a:ext cx="1052052" cy="2467862"/>
          </a:xfrm>
          <a:prstGeom prst="ellipse">
            <a:avLst/>
          </a:prstGeom>
          <a:noFill/>
          <a:ln w="2222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EDADEC65-248E-2C86-6252-38EA7C29E80A}"/>
              </a:ext>
            </a:extLst>
          </p:cNvPr>
          <p:cNvSpPr/>
          <p:nvPr/>
        </p:nvSpPr>
        <p:spPr>
          <a:xfrm rot="19278124">
            <a:off x="9021341" y="2983486"/>
            <a:ext cx="950548" cy="1706219"/>
          </a:xfrm>
          <a:prstGeom prst="ellipse">
            <a:avLst/>
          </a:prstGeom>
          <a:noFill/>
          <a:ln w="2222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diritto 8">
            <a:extLst>
              <a:ext uri="{FF2B5EF4-FFF2-40B4-BE49-F238E27FC236}">
                <a16:creationId xmlns:a16="http://schemas.microsoft.com/office/drawing/2014/main" id="{0CFB82D5-E7DA-F165-9B1B-5CCBC1F3D044}"/>
              </a:ext>
            </a:extLst>
          </p:cNvPr>
          <p:cNvCxnSpPr>
            <a:cxnSpLocks/>
          </p:cNvCxnSpPr>
          <p:nvPr/>
        </p:nvCxnSpPr>
        <p:spPr>
          <a:xfrm>
            <a:off x="3746142" y="2046756"/>
            <a:ext cx="0" cy="2662896"/>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F2B32C61-9A2D-862A-D06D-7FA6EDCC46E3}"/>
              </a:ext>
            </a:extLst>
          </p:cNvPr>
          <p:cNvCxnSpPr>
            <a:cxnSpLocks/>
          </p:cNvCxnSpPr>
          <p:nvPr/>
        </p:nvCxnSpPr>
        <p:spPr>
          <a:xfrm>
            <a:off x="5014503" y="3282728"/>
            <a:ext cx="0" cy="1426924"/>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3F8C5C16-FBCA-F7E2-97E6-7C4E2D718D6F}"/>
              </a:ext>
            </a:extLst>
          </p:cNvPr>
          <p:cNvCxnSpPr>
            <a:cxnSpLocks/>
          </p:cNvCxnSpPr>
          <p:nvPr/>
        </p:nvCxnSpPr>
        <p:spPr>
          <a:xfrm>
            <a:off x="9158800" y="3435128"/>
            <a:ext cx="0" cy="1274524"/>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594A020E-B39D-E29C-7816-940B21CD808D}"/>
              </a:ext>
            </a:extLst>
          </p:cNvPr>
          <p:cNvCxnSpPr>
            <a:cxnSpLocks/>
          </p:cNvCxnSpPr>
          <p:nvPr/>
        </p:nvCxnSpPr>
        <p:spPr>
          <a:xfrm>
            <a:off x="9915355" y="4109885"/>
            <a:ext cx="0" cy="640511"/>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6" name="Freccia in giù 5">
            <a:extLst>
              <a:ext uri="{FF2B5EF4-FFF2-40B4-BE49-F238E27FC236}">
                <a16:creationId xmlns:a16="http://schemas.microsoft.com/office/drawing/2014/main" id="{B56F5D76-45B5-7ED6-AF2F-68D04882CDAD}"/>
              </a:ext>
            </a:extLst>
          </p:cNvPr>
          <p:cNvSpPr/>
          <p:nvPr/>
        </p:nvSpPr>
        <p:spPr>
          <a:xfrm rot="3026492">
            <a:off x="4741877" y="1941113"/>
            <a:ext cx="638850" cy="32291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941081C-F425-0617-56FA-FA75F1A4CCE1}"/>
              </a:ext>
            </a:extLst>
          </p:cNvPr>
          <p:cNvSpPr txBox="1"/>
          <p:nvPr/>
        </p:nvSpPr>
        <p:spPr>
          <a:xfrm>
            <a:off x="5262218" y="1769190"/>
            <a:ext cx="2102144" cy="332769"/>
          </a:xfrm>
          <a:prstGeom prst="rect">
            <a:avLst/>
          </a:prstGeom>
          <a:noFill/>
        </p:spPr>
        <p:txBody>
          <a:bodyPr wrap="square" rtlCol="0">
            <a:spAutoFit/>
          </a:bodyPr>
          <a:lstStyle/>
          <a:p>
            <a:r>
              <a:rPr lang="it-IT" sz="1500" b="1" dirty="0">
                <a:solidFill>
                  <a:srgbClr val="C00000"/>
                </a:solidFill>
              </a:rPr>
              <a:t>≈ -14 MLD in 8 trim.</a:t>
            </a:r>
          </a:p>
        </p:txBody>
      </p:sp>
      <p:sp>
        <p:nvSpPr>
          <p:cNvPr id="12" name="Freccia in giù 11">
            <a:extLst>
              <a:ext uri="{FF2B5EF4-FFF2-40B4-BE49-F238E27FC236}">
                <a16:creationId xmlns:a16="http://schemas.microsoft.com/office/drawing/2014/main" id="{89908064-B095-A327-38CF-E027BCF18BDB}"/>
              </a:ext>
            </a:extLst>
          </p:cNvPr>
          <p:cNvSpPr/>
          <p:nvPr/>
        </p:nvSpPr>
        <p:spPr>
          <a:xfrm rot="3026492">
            <a:off x="9753584" y="3174179"/>
            <a:ext cx="638850" cy="32291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D9D583C4-8932-3D87-AF85-CA2AB2C092A1}"/>
              </a:ext>
            </a:extLst>
          </p:cNvPr>
          <p:cNvSpPr txBox="1"/>
          <p:nvPr/>
        </p:nvSpPr>
        <p:spPr>
          <a:xfrm>
            <a:off x="10220370" y="2969539"/>
            <a:ext cx="2060120" cy="323165"/>
          </a:xfrm>
          <a:prstGeom prst="rect">
            <a:avLst/>
          </a:prstGeom>
          <a:noFill/>
        </p:spPr>
        <p:txBody>
          <a:bodyPr wrap="square" rtlCol="0">
            <a:spAutoFit/>
          </a:bodyPr>
          <a:lstStyle/>
          <a:p>
            <a:r>
              <a:rPr lang="it-IT" sz="1500" b="1" dirty="0">
                <a:solidFill>
                  <a:srgbClr val="C00000"/>
                </a:solidFill>
              </a:rPr>
              <a:t>≈ -6,5  MLD in 4 trim.</a:t>
            </a:r>
          </a:p>
        </p:txBody>
      </p:sp>
    </p:spTree>
    <p:extLst>
      <p:ext uri="{BB962C8B-B14F-4D97-AF65-F5344CB8AC3E}">
        <p14:creationId xmlns:p14="http://schemas.microsoft.com/office/powerpoint/2010/main" val="190803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E2A12-5F88-87EC-E207-BA3E24C0C5BE}"/>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0A70719-EC0D-825E-2267-D356B446EDC0}"/>
              </a:ext>
            </a:extLst>
          </p:cNvPr>
          <p:cNvSpPr>
            <a:spLocks noGrp="1"/>
          </p:cNvSpPr>
          <p:nvPr>
            <p:ph type="title"/>
          </p:nvPr>
        </p:nvSpPr>
        <p:spPr>
          <a:xfrm>
            <a:off x="1034473" y="92360"/>
            <a:ext cx="10727769" cy="809531"/>
          </a:xfrm>
        </p:spPr>
        <p:txBody>
          <a:bodyPr>
            <a:noAutofit/>
          </a:bodyPr>
          <a:lstStyle/>
          <a:p>
            <a:pPr algn="ctr"/>
            <a:r>
              <a:rPr lang="it-IT" sz="3200" dirty="0">
                <a:solidFill>
                  <a:srgbClr val="002060"/>
                </a:solidFill>
                <a:latin typeface="Aptos" panose="020B0004020202020204" pitchFamily="34" charset="0"/>
              </a:rPr>
              <a:t>% </a:t>
            </a:r>
            <a:r>
              <a:rPr lang="it-IT" sz="3200" dirty="0">
                <a:solidFill>
                  <a:schemeClr val="accent2"/>
                </a:solidFill>
                <a:latin typeface="Aptos" panose="020B0004020202020204" pitchFamily="34" charset="0"/>
              </a:rPr>
              <a:t>impieghi</a:t>
            </a:r>
            <a:r>
              <a:rPr lang="it-IT" sz="3200" dirty="0">
                <a:solidFill>
                  <a:srgbClr val="002060"/>
                </a:solidFill>
                <a:latin typeface="Aptos" panose="020B0004020202020204" pitchFamily="34" charset="0"/>
              </a:rPr>
              <a:t> in Veneto, Emilia Romagna</a:t>
            </a:r>
            <a:br>
              <a:rPr lang="it-IT" sz="3200" dirty="0">
                <a:solidFill>
                  <a:srgbClr val="002060"/>
                </a:solidFill>
                <a:latin typeface="Aptos" panose="020B0004020202020204" pitchFamily="34" charset="0"/>
              </a:rPr>
            </a:br>
            <a:r>
              <a:rPr lang="it-IT" sz="3200" dirty="0">
                <a:solidFill>
                  <a:srgbClr val="002060"/>
                </a:solidFill>
                <a:latin typeface="Aptos" panose="020B0004020202020204" pitchFamily="34" charset="0"/>
              </a:rPr>
              <a:t>e Lombardia rispetto al totale Italia</a:t>
            </a:r>
            <a:endParaRPr lang="it-IT" sz="3200" i="1" dirty="0">
              <a:solidFill>
                <a:srgbClr val="002060"/>
              </a:solidFill>
              <a:latin typeface="Aptos" panose="020B0004020202020204" pitchFamily="34" charset="0"/>
            </a:endParaRPr>
          </a:p>
        </p:txBody>
      </p:sp>
      <p:sp>
        <p:nvSpPr>
          <p:cNvPr id="8" name="Segnaposto contenuto 2">
            <a:extLst>
              <a:ext uri="{FF2B5EF4-FFF2-40B4-BE49-F238E27FC236}">
                <a16:creationId xmlns:a16="http://schemas.microsoft.com/office/drawing/2014/main" id="{D5CA8ADA-AA75-DAB5-2891-16D94ACBC91A}"/>
              </a:ext>
            </a:extLst>
          </p:cNvPr>
          <p:cNvSpPr txBox="1">
            <a:spLocks/>
          </p:cNvSpPr>
          <p:nvPr/>
        </p:nvSpPr>
        <p:spPr>
          <a:xfrm>
            <a:off x="596348" y="5537196"/>
            <a:ext cx="10803872" cy="24322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1000" dirty="0">
                <a:solidFill>
                  <a:srgbClr val="002060"/>
                </a:solidFill>
                <a:latin typeface="Aptos" panose="020B0004020202020204" pitchFamily="34" charset="0"/>
              </a:rPr>
              <a:t>Fonte dati: Banca d’Italia (tavola TFR20232); elaborazione Confindustria Veneto Est.</a:t>
            </a:r>
          </a:p>
        </p:txBody>
      </p:sp>
      <p:graphicFrame>
        <p:nvGraphicFramePr>
          <p:cNvPr id="16" name="Grafico 15">
            <a:extLst>
              <a:ext uri="{FF2B5EF4-FFF2-40B4-BE49-F238E27FC236}">
                <a16:creationId xmlns:a16="http://schemas.microsoft.com/office/drawing/2014/main" id="{AFC887FC-3564-48E0-8671-FAF6C3629158}"/>
              </a:ext>
            </a:extLst>
          </p:cNvPr>
          <p:cNvGraphicFramePr>
            <a:graphicFrameLocks/>
          </p:cNvGraphicFramePr>
          <p:nvPr/>
        </p:nvGraphicFramePr>
        <p:xfrm>
          <a:off x="1218000" y="958384"/>
          <a:ext cx="9756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64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D5E8-0CF3-008E-AD01-795FB30882F4}"/>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ED7EF96-29FB-CDCD-A2D3-42DB688982D5}"/>
              </a:ext>
            </a:extLst>
          </p:cNvPr>
          <p:cNvSpPr>
            <a:spLocks noGrp="1"/>
          </p:cNvSpPr>
          <p:nvPr>
            <p:ph type="title"/>
          </p:nvPr>
        </p:nvSpPr>
        <p:spPr>
          <a:xfrm>
            <a:off x="310020" y="0"/>
            <a:ext cx="10875216" cy="809531"/>
          </a:xfrm>
        </p:spPr>
        <p:txBody>
          <a:bodyPr>
            <a:noAutofit/>
          </a:bodyPr>
          <a:lstStyle/>
          <a:p>
            <a:r>
              <a:rPr lang="it-IT" sz="3200" dirty="0">
                <a:solidFill>
                  <a:srgbClr val="002060"/>
                </a:solidFill>
              </a:rPr>
              <a:t>Crediti deteriorati Italia: situazione attuale sotto controllo</a:t>
            </a:r>
          </a:p>
        </p:txBody>
      </p:sp>
      <p:sp>
        <p:nvSpPr>
          <p:cNvPr id="6" name="Segnaposto contenuto 2">
            <a:extLst>
              <a:ext uri="{FF2B5EF4-FFF2-40B4-BE49-F238E27FC236}">
                <a16:creationId xmlns:a16="http://schemas.microsoft.com/office/drawing/2014/main" id="{2B261879-E11C-470E-F2A8-0D0B27406594}"/>
              </a:ext>
            </a:extLst>
          </p:cNvPr>
          <p:cNvSpPr>
            <a:spLocks noGrp="1"/>
          </p:cNvSpPr>
          <p:nvPr>
            <p:ph idx="1"/>
          </p:nvPr>
        </p:nvSpPr>
        <p:spPr>
          <a:xfrm>
            <a:off x="596348" y="5439446"/>
            <a:ext cx="10803872" cy="304800"/>
          </a:xfrm>
        </p:spPr>
        <p:txBody>
          <a:bodyPr>
            <a:noAutofit/>
          </a:bodyPr>
          <a:lstStyle/>
          <a:p>
            <a:r>
              <a:rPr lang="it-IT" sz="1000" dirty="0">
                <a:solidFill>
                  <a:srgbClr val="002060"/>
                </a:solidFill>
              </a:rPr>
              <a:t>Fonte dati: Banca d’Italia (tavola TRI30631); elaborazione Confindustria Veneto Est. Tassi di deterioramento del credito. Flussi trimestrali di prestiti deteriorati rettificati in rapporto alle consistenze dei prestiti, al netto dei prestiti deteriorati rettificati, alla fine del trimestre precedente e in ragione d’anno. Dati depurati dalla componente stagionale qualora presente.</a:t>
            </a:r>
          </a:p>
        </p:txBody>
      </p:sp>
      <p:graphicFrame>
        <p:nvGraphicFramePr>
          <p:cNvPr id="3" name="Grafico 2">
            <a:extLst>
              <a:ext uri="{FF2B5EF4-FFF2-40B4-BE49-F238E27FC236}">
                <a16:creationId xmlns:a16="http://schemas.microsoft.com/office/drawing/2014/main" id="{FB68296F-B849-C63B-8323-8D759569F773}"/>
              </a:ext>
            </a:extLst>
          </p:cNvPr>
          <p:cNvGraphicFramePr>
            <a:graphicFrameLocks/>
          </p:cNvGraphicFramePr>
          <p:nvPr/>
        </p:nvGraphicFramePr>
        <p:xfrm>
          <a:off x="199505" y="713365"/>
          <a:ext cx="10850879" cy="457907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nettore diritto 3">
            <a:extLst>
              <a:ext uri="{FF2B5EF4-FFF2-40B4-BE49-F238E27FC236}">
                <a16:creationId xmlns:a16="http://schemas.microsoft.com/office/drawing/2014/main" id="{B48B2E92-B924-844F-AC80-03DB97B968B9}"/>
              </a:ext>
            </a:extLst>
          </p:cNvPr>
          <p:cNvCxnSpPr>
            <a:cxnSpLocks/>
          </p:cNvCxnSpPr>
          <p:nvPr/>
        </p:nvCxnSpPr>
        <p:spPr>
          <a:xfrm>
            <a:off x="577876" y="4528341"/>
            <a:ext cx="1032103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4EC84C9D-F872-E15D-4700-0156D20187BF}"/>
              </a:ext>
            </a:extLst>
          </p:cNvPr>
          <p:cNvCxnSpPr>
            <a:cxnSpLocks/>
          </p:cNvCxnSpPr>
          <p:nvPr/>
        </p:nvCxnSpPr>
        <p:spPr>
          <a:xfrm>
            <a:off x="587112" y="4191810"/>
            <a:ext cx="1032103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66CC52EE-FEBD-B617-6B35-B7D6BEF09726}"/>
              </a:ext>
            </a:extLst>
          </p:cNvPr>
          <p:cNvSpPr/>
          <p:nvPr/>
        </p:nvSpPr>
        <p:spPr>
          <a:xfrm>
            <a:off x="9933501" y="3824749"/>
            <a:ext cx="1041145" cy="809532"/>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50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DF64B-AE30-47FD-F045-6F6AA0A0FB18}"/>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75AB602-0EB7-1167-F2C1-7D0E59772412}"/>
              </a:ext>
            </a:extLst>
          </p:cNvPr>
          <p:cNvSpPr>
            <a:spLocks noGrp="1"/>
          </p:cNvSpPr>
          <p:nvPr>
            <p:ph type="title"/>
          </p:nvPr>
        </p:nvSpPr>
        <p:spPr>
          <a:xfrm>
            <a:off x="775260" y="0"/>
            <a:ext cx="6292645" cy="809531"/>
          </a:xfrm>
        </p:spPr>
        <p:txBody>
          <a:bodyPr>
            <a:noAutofit/>
          </a:bodyPr>
          <a:lstStyle/>
          <a:p>
            <a:r>
              <a:rPr lang="it-IT" sz="3200" dirty="0">
                <a:solidFill>
                  <a:srgbClr val="002060"/>
                </a:solidFill>
              </a:rPr>
              <a:t>Euribor, costo del credito, spread</a:t>
            </a:r>
          </a:p>
        </p:txBody>
      </p:sp>
      <p:graphicFrame>
        <p:nvGraphicFramePr>
          <p:cNvPr id="3" name="Grafico 2">
            <a:extLst>
              <a:ext uri="{FF2B5EF4-FFF2-40B4-BE49-F238E27FC236}">
                <a16:creationId xmlns:a16="http://schemas.microsoft.com/office/drawing/2014/main" id="{AE9423C2-6D84-8E1B-960F-B64B7BCFBB01}"/>
              </a:ext>
            </a:extLst>
          </p:cNvPr>
          <p:cNvGraphicFramePr>
            <a:graphicFrameLocks/>
          </p:cNvGraphicFramePr>
          <p:nvPr/>
        </p:nvGraphicFramePr>
        <p:xfrm>
          <a:off x="101712" y="689296"/>
          <a:ext cx="10773504" cy="4442459"/>
        </p:xfrm>
        <a:graphic>
          <a:graphicData uri="http://schemas.openxmlformats.org/drawingml/2006/chart">
            <c:chart xmlns:c="http://schemas.openxmlformats.org/drawingml/2006/chart" xmlns:r="http://schemas.openxmlformats.org/officeDocument/2006/relationships" r:id="rId2"/>
          </a:graphicData>
        </a:graphic>
      </p:graphicFrame>
      <p:sp>
        <p:nvSpPr>
          <p:cNvPr id="7" name="Segnaposto contenuto 2">
            <a:extLst>
              <a:ext uri="{FF2B5EF4-FFF2-40B4-BE49-F238E27FC236}">
                <a16:creationId xmlns:a16="http://schemas.microsoft.com/office/drawing/2014/main" id="{6B6411B3-4D6E-2ABB-DD63-5FD81C12ECAE}"/>
              </a:ext>
            </a:extLst>
          </p:cNvPr>
          <p:cNvSpPr txBox="1">
            <a:spLocks/>
          </p:cNvSpPr>
          <p:nvPr/>
        </p:nvSpPr>
        <p:spPr>
          <a:xfrm>
            <a:off x="596348" y="5365558"/>
            <a:ext cx="10803872" cy="30480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1000" dirty="0">
                <a:solidFill>
                  <a:srgbClr val="002060"/>
                </a:solidFill>
              </a:rPr>
              <a:t>Fonte dati: Banca Centrale Europea; elaborazione Confindustria Veneto Est.</a:t>
            </a:r>
          </a:p>
        </p:txBody>
      </p:sp>
      <p:cxnSp>
        <p:nvCxnSpPr>
          <p:cNvPr id="2" name="Connettore diritto 1">
            <a:extLst>
              <a:ext uri="{FF2B5EF4-FFF2-40B4-BE49-F238E27FC236}">
                <a16:creationId xmlns:a16="http://schemas.microsoft.com/office/drawing/2014/main" id="{31D5E6B3-25DC-3C70-599F-368F1F6E6EE8}"/>
              </a:ext>
            </a:extLst>
          </p:cNvPr>
          <p:cNvCxnSpPr/>
          <p:nvPr/>
        </p:nvCxnSpPr>
        <p:spPr>
          <a:xfrm>
            <a:off x="785092" y="3879272"/>
            <a:ext cx="991985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8DB05950-DBAF-F03F-7F80-0799D11DFC2F}"/>
              </a:ext>
            </a:extLst>
          </p:cNvPr>
          <p:cNvGrpSpPr/>
          <p:nvPr/>
        </p:nvGrpSpPr>
        <p:grpSpPr>
          <a:xfrm>
            <a:off x="2363817" y="2985447"/>
            <a:ext cx="1999154" cy="915883"/>
            <a:chOff x="2622435" y="2788044"/>
            <a:chExt cx="1999154" cy="915883"/>
          </a:xfrm>
        </p:grpSpPr>
        <p:sp>
          <p:nvSpPr>
            <p:cNvPr id="6" name="Freccia in giù 5">
              <a:extLst>
                <a:ext uri="{FF2B5EF4-FFF2-40B4-BE49-F238E27FC236}">
                  <a16:creationId xmlns:a16="http://schemas.microsoft.com/office/drawing/2014/main" id="{7EDC46FD-E524-0404-652A-9AC70A80F088}"/>
                </a:ext>
              </a:extLst>
            </p:cNvPr>
            <p:cNvSpPr/>
            <p:nvPr/>
          </p:nvSpPr>
          <p:spPr>
            <a:xfrm rot="10800000">
              <a:off x="3299867" y="2788044"/>
              <a:ext cx="638850" cy="443552"/>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BCF6C28-D2BA-3CDE-EC8C-63186EB93B05}"/>
                </a:ext>
              </a:extLst>
            </p:cNvPr>
            <p:cNvSpPr txBox="1"/>
            <p:nvPr/>
          </p:nvSpPr>
          <p:spPr>
            <a:xfrm>
              <a:off x="2622435" y="3380762"/>
              <a:ext cx="1999154" cy="323165"/>
            </a:xfrm>
            <a:prstGeom prst="rect">
              <a:avLst/>
            </a:prstGeom>
            <a:noFill/>
          </p:spPr>
          <p:txBody>
            <a:bodyPr wrap="square" rtlCol="0">
              <a:spAutoFit/>
            </a:bodyPr>
            <a:lstStyle/>
            <a:p>
              <a:r>
                <a:rPr lang="it-IT" sz="1500" b="1" dirty="0">
                  <a:solidFill>
                    <a:srgbClr val="C00000"/>
                  </a:solidFill>
                  <a:latin typeface="Aptos" panose="020B0004020202020204" pitchFamily="34" charset="0"/>
                </a:rPr>
                <a:t>Crisi debito sovrano</a:t>
              </a:r>
            </a:p>
          </p:txBody>
        </p:sp>
      </p:grpSp>
      <p:grpSp>
        <p:nvGrpSpPr>
          <p:cNvPr id="10" name="Gruppo 9">
            <a:extLst>
              <a:ext uri="{FF2B5EF4-FFF2-40B4-BE49-F238E27FC236}">
                <a16:creationId xmlns:a16="http://schemas.microsoft.com/office/drawing/2014/main" id="{E8BFA090-314F-30DD-18C5-871504691D42}"/>
              </a:ext>
            </a:extLst>
          </p:cNvPr>
          <p:cNvGrpSpPr/>
          <p:nvPr/>
        </p:nvGrpSpPr>
        <p:grpSpPr>
          <a:xfrm>
            <a:off x="7801322" y="3243330"/>
            <a:ext cx="694266" cy="602711"/>
            <a:chOff x="8471724" y="3166605"/>
            <a:chExt cx="694266" cy="602711"/>
          </a:xfrm>
        </p:grpSpPr>
        <p:sp>
          <p:nvSpPr>
            <p:cNvPr id="9" name="Freccia in giù 8">
              <a:extLst>
                <a:ext uri="{FF2B5EF4-FFF2-40B4-BE49-F238E27FC236}">
                  <a16:creationId xmlns:a16="http://schemas.microsoft.com/office/drawing/2014/main" id="{BE6C0411-A970-725F-A6BB-70B1243AFADC}"/>
                </a:ext>
              </a:extLst>
            </p:cNvPr>
            <p:cNvSpPr/>
            <p:nvPr/>
          </p:nvSpPr>
          <p:spPr>
            <a:xfrm rot="10800000">
              <a:off x="8471724" y="3166605"/>
              <a:ext cx="638850"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03D7D284-008D-EB1E-3EA9-59CFAB7DDF83}"/>
                </a:ext>
              </a:extLst>
            </p:cNvPr>
            <p:cNvSpPr txBox="1"/>
            <p:nvPr/>
          </p:nvSpPr>
          <p:spPr>
            <a:xfrm>
              <a:off x="8471724" y="3446151"/>
              <a:ext cx="694266" cy="323165"/>
            </a:xfrm>
            <a:prstGeom prst="rect">
              <a:avLst/>
            </a:prstGeom>
            <a:noFill/>
          </p:spPr>
          <p:txBody>
            <a:bodyPr wrap="square" rtlCol="0">
              <a:spAutoFit/>
            </a:bodyPr>
            <a:lstStyle/>
            <a:p>
              <a:r>
                <a:rPr lang="it-IT" sz="1500" b="1" dirty="0">
                  <a:solidFill>
                    <a:srgbClr val="C00000"/>
                  </a:solidFill>
                </a:rPr>
                <a:t>Covid</a:t>
              </a:r>
            </a:p>
          </p:txBody>
        </p:sp>
      </p:grpSp>
      <p:grpSp>
        <p:nvGrpSpPr>
          <p:cNvPr id="12" name="Gruppo 11">
            <a:extLst>
              <a:ext uri="{FF2B5EF4-FFF2-40B4-BE49-F238E27FC236}">
                <a16:creationId xmlns:a16="http://schemas.microsoft.com/office/drawing/2014/main" id="{23654926-F58E-2300-D54F-1103C64BD578}"/>
              </a:ext>
            </a:extLst>
          </p:cNvPr>
          <p:cNvGrpSpPr/>
          <p:nvPr/>
        </p:nvGrpSpPr>
        <p:grpSpPr>
          <a:xfrm>
            <a:off x="8129983" y="2123945"/>
            <a:ext cx="1588434" cy="846889"/>
            <a:chOff x="8706348" y="2074468"/>
            <a:chExt cx="1588434" cy="846889"/>
          </a:xfrm>
        </p:grpSpPr>
        <p:sp>
          <p:nvSpPr>
            <p:cNvPr id="13" name="Freccia in giù 12">
              <a:extLst>
                <a:ext uri="{FF2B5EF4-FFF2-40B4-BE49-F238E27FC236}">
                  <a16:creationId xmlns:a16="http://schemas.microsoft.com/office/drawing/2014/main" id="{16B53318-57E5-68B2-A611-F26ABDBE4BE1}"/>
                </a:ext>
              </a:extLst>
            </p:cNvPr>
            <p:cNvSpPr/>
            <p:nvPr/>
          </p:nvSpPr>
          <p:spPr>
            <a:xfrm>
              <a:off x="9355139" y="2607758"/>
              <a:ext cx="694266" cy="313599"/>
            </a:xfrm>
            <a:prstGeom prst="downArrow">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E97EB93D-C63C-0B86-0C44-522B8AFCAFEF}"/>
                </a:ext>
              </a:extLst>
            </p:cNvPr>
            <p:cNvSpPr txBox="1"/>
            <p:nvPr/>
          </p:nvSpPr>
          <p:spPr>
            <a:xfrm>
              <a:off x="8706348" y="2074468"/>
              <a:ext cx="1588434" cy="553998"/>
            </a:xfrm>
            <a:prstGeom prst="rect">
              <a:avLst/>
            </a:prstGeom>
            <a:noFill/>
          </p:spPr>
          <p:txBody>
            <a:bodyPr wrap="square" rtlCol="0">
              <a:spAutoFit/>
            </a:bodyPr>
            <a:lstStyle/>
            <a:p>
              <a:pPr algn="ctr"/>
              <a:r>
                <a:rPr lang="it-IT" sz="1500" b="1" dirty="0">
                  <a:solidFill>
                    <a:srgbClr val="C00000"/>
                  </a:solidFill>
                </a:rPr>
                <a:t>Conflitto Ucraina</a:t>
              </a:r>
            </a:p>
            <a:p>
              <a:pPr algn="ctr"/>
              <a:r>
                <a:rPr lang="it-IT" sz="1500" b="1" dirty="0">
                  <a:solidFill>
                    <a:srgbClr val="C00000"/>
                  </a:solidFill>
                </a:rPr>
                <a:t>Crisi energetica</a:t>
              </a:r>
            </a:p>
          </p:txBody>
        </p:sp>
      </p:grpSp>
      <p:sp>
        <p:nvSpPr>
          <p:cNvPr id="15" name="Rettangolo 14">
            <a:extLst>
              <a:ext uri="{FF2B5EF4-FFF2-40B4-BE49-F238E27FC236}">
                <a16:creationId xmlns:a16="http://schemas.microsoft.com/office/drawing/2014/main" id="{05CB7E25-1392-D4CC-5036-887ADD488E08}"/>
              </a:ext>
            </a:extLst>
          </p:cNvPr>
          <p:cNvSpPr/>
          <p:nvPr/>
        </p:nvSpPr>
        <p:spPr>
          <a:xfrm>
            <a:off x="10066096" y="2873964"/>
            <a:ext cx="638851" cy="55503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2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DFC25-8C0A-2ABD-34CD-65F6A61CB245}"/>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BCAF274-ABC4-1BC3-EB88-35162248F926}"/>
              </a:ext>
            </a:extLst>
          </p:cNvPr>
          <p:cNvSpPr>
            <a:spLocks noGrp="1"/>
          </p:cNvSpPr>
          <p:nvPr>
            <p:ph type="title"/>
          </p:nvPr>
        </p:nvSpPr>
        <p:spPr>
          <a:xfrm>
            <a:off x="1993900" y="2766218"/>
            <a:ext cx="8204201" cy="1325563"/>
          </a:xfrm>
        </p:spPr>
        <p:txBody>
          <a:bodyPr>
            <a:normAutofit fontScale="90000"/>
          </a:bodyPr>
          <a:lstStyle/>
          <a:p>
            <a:pPr algn="ctr"/>
            <a:r>
              <a:rPr lang="it-IT" b="0" dirty="0">
                <a:solidFill>
                  <a:schemeClr val="bg1"/>
                </a:solidFill>
              </a:rPr>
              <a:t>Composizione del campione</a:t>
            </a:r>
            <a:br>
              <a:rPr lang="it-IT" b="0" dirty="0">
                <a:solidFill>
                  <a:schemeClr val="bg1"/>
                </a:solidFill>
              </a:rPr>
            </a:br>
            <a:r>
              <a:rPr lang="it-IT" b="0" dirty="0">
                <a:solidFill>
                  <a:schemeClr val="bg1"/>
                </a:solidFill>
              </a:rPr>
              <a:t>FinMonitor</a:t>
            </a:r>
          </a:p>
        </p:txBody>
      </p:sp>
    </p:spTree>
    <p:extLst>
      <p:ext uri="{BB962C8B-B14F-4D97-AF65-F5344CB8AC3E}">
        <p14:creationId xmlns:p14="http://schemas.microsoft.com/office/powerpoint/2010/main" val="28702433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alizzato 3">
    <a:dk1>
      <a:srgbClr val="003061"/>
    </a:dk1>
    <a:lt1>
      <a:sysClr val="window" lastClr="FFFFFF"/>
    </a:lt1>
    <a:dk2>
      <a:srgbClr val="003061"/>
    </a:dk2>
    <a:lt2>
      <a:srgbClr val="E7E6E6"/>
    </a:lt2>
    <a:accent1>
      <a:srgbClr val="70AD47"/>
    </a:accent1>
    <a:accent2>
      <a:srgbClr val="ED7D31"/>
    </a:accent2>
    <a:accent3>
      <a:srgbClr val="A5A5A5"/>
    </a:accent3>
    <a:accent4>
      <a:srgbClr val="FFC000"/>
    </a:accent4>
    <a:accent5>
      <a:srgbClr val="4472C4"/>
    </a:accent5>
    <a:accent6>
      <a:srgbClr val="954F7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b9ee82-cbec-4926-b577-d039db5ed3aa" xsi:nil="true"/>
    <lcf76f155ced4ddcb4097134ff3c332f xmlns="b4aef0fc-f5d3-4a9f-bdab-fc0d1d3b6d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86F64792D73F4489F8A26BF8A4875A1" ma:contentTypeVersion="11" ma:contentTypeDescription="Creare un nuovo documento." ma:contentTypeScope="" ma:versionID="295ea08408b069e369037bf03d57c27f">
  <xsd:schema xmlns:xsd="http://www.w3.org/2001/XMLSchema" xmlns:xs="http://www.w3.org/2001/XMLSchema" xmlns:p="http://schemas.microsoft.com/office/2006/metadata/properties" xmlns:ns2="b4aef0fc-f5d3-4a9f-bdab-fc0d1d3b6d43" xmlns:ns3="a3b9ee82-cbec-4926-b577-d039db5ed3aa" targetNamespace="http://schemas.microsoft.com/office/2006/metadata/properties" ma:root="true" ma:fieldsID="68f8e75e770993f29553c31b1b786b51" ns2:_="" ns3:_="">
    <xsd:import namespace="b4aef0fc-f5d3-4a9f-bdab-fc0d1d3b6d43"/>
    <xsd:import namespace="a3b9ee82-cbec-4926-b577-d039db5ed3a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ef0fc-f5d3-4a9f-bdab-fc0d1d3b6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e73c03f-66d9-4a0c-9020-e0a0b57c4ca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b9ee82-cbec-4926-b577-d039db5ed3a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05ff0c-ad68-4856-a3fc-850a835cbe1c}" ma:internalName="TaxCatchAll" ma:showField="CatchAllData" ma:web="a3b9ee82-cbec-4926-b577-d039db5ed3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77D72-8FEB-45D8-91A0-844D84922088}">
  <ds:schemaRefs>
    <ds:schemaRef ds:uri="http://purl.org/dc/dcmitype/"/>
    <ds:schemaRef ds:uri="http://purl.org/dc/terms/"/>
    <ds:schemaRef ds:uri="b4aef0fc-f5d3-4a9f-bdab-fc0d1d3b6d43"/>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a3b9ee82-cbec-4926-b577-d039db5ed3aa"/>
  </ds:schemaRefs>
</ds:datastoreItem>
</file>

<file path=customXml/itemProps2.xml><?xml version="1.0" encoding="utf-8"?>
<ds:datastoreItem xmlns:ds="http://schemas.openxmlformats.org/officeDocument/2006/customXml" ds:itemID="{B40D5C46-772A-4775-871F-3B0A4652C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ef0fc-f5d3-4a9f-bdab-fc0d1d3b6d43"/>
    <ds:schemaRef ds:uri="a3b9ee82-cbec-4926-b577-d039db5ed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761353-4432-48F4-AF61-3E27A7AF1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5924</TotalTime>
  <Words>851</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Aptos</vt:lpstr>
      <vt:lpstr>Arial</vt:lpstr>
      <vt:lpstr>Calibri</vt:lpstr>
      <vt:lpstr>Calibri Light</vt:lpstr>
      <vt:lpstr>Tema di Office</vt:lpstr>
      <vt:lpstr>OSSERVATORIO CREDITO E TASSI 2024 e prospettive 2025                                                                                                                                                                                                      Febbraio 2025    </vt:lpstr>
      <vt:lpstr>Scenario</vt:lpstr>
      <vt:lpstr>Gli impieghi alle imprese in Italia dal 2011:  -35% totale, -30% attività industriali, -68% costruzioni  </vt:lpstr>
      <vt:lpstr>Presentazione standard di PowerPoint</vt:lpstr>
      <vt:lpstr>% impieghi in Veneto rispetto al totale Italia</vt:lpstr>
      <vt:lpstr>% impieghi in Veneto, Emilia Romagna e Lombardia rispetto al totale Italia</vt:lpstr>
      <vt:lpstr>Crediti deteriorati Italia: situazione attuale sotto controllo</vt:lpstr>
      <vt:lpstr>Euribor, costo del credito, spread</vt:lpstr>
      <vt:lpstr>Composizione del campione FinMonitor</vt:lpstr>
      <vt:lpstr>Descrizione</vt:lpstr>
      <vt:lpstr>Descrizione</vt:lpstr>
      <vt:lpstr>Monitor del Credito - Ultimi 6 mesi: dinamica dei costi del rapporto bancario -</vt:lpstr>
      <vt:lpstr>Presentazione standard di PowerPoint</vt:lpstr>
      <vt:lpstr>Monitor del Credito - Ultimi 12 mesi: rimodulazioni, nuove richieste  di affidamenti o di finanziamenti a mlt -</vt:lpstr>
      <vt:lpstr>Presentazione standard di PowerPoint</vt:lpstr>
      <vt:lpstr>Presentazione standard di PowerPoint</vt:lpstr>
      <vt:lpstr>Monitor del Credito - Investimenti e fabbisogni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Sandro Sanseverinati</cp:lastModifiedBy>
  <cp:revision>215</cp:revision>
  <cp:lastPrinted>2025-02-13T11:04:31Z</cp:lastPrinted>
  <dcterms:created xsi:type="dcterms:W3CDTF">2023-01-30T16:35:22Z</dcterms:created>
  <dcterms:modified xsi:type="dcterms:W3CDTF">2025-02-14T10:12:32Z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0x010100986F64792D73F4489F8A26BF8A4875A1</vt:lpwstr>
  </property>
  <property fmtid="{D5CDD505-2E9C-101B-9397-08002B2CF9AE}" pid="3" name="MediaServiceImageTags">
    <vt:lpwstr/>
  </property>
</Properties>
</file>